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9.xml" ContentType="application/vnd.openxmlformats-officedocument.presentationml.tags+xml"/>
  <Override PartName="/ppt/notesSlides/notesSlide1.xml" ContentType="application/vnd.openxmlformats-officedocument.presentationml.notesSlide+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notesSlides/notesSlide4.xml" ContentType="application/vnd.openxmlformats-officedocument.presentationml.notesSlide+xml"/>
  <Override PartName="/ppt/tags/tag13.xml" ContentType="application/vnd.openxmlformats-officedocument.presentationml.tags+xml"/>
  <Override PartName="/ppt/notesSlides/notesSlide5.xml" ContentType="application/vnd.openxmlformats-officedocument.presentationml.notesSlide+xml"/>
  <Override PartName="/ppt/tags/tag14.xml" ContentType="application/vnd.openxmlformats-officedocument.presentationml.tags+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4641" r:id="rId5"/>
    <p:sldId id="4662" r:id="rId6"/>
    <p:sldId id="4663" r:id="rId7"/>
    <p:sldId id="4664" r:id="rId8"/>
    <p:sldId id="4665" r:id="rId9"/>
    <p:sldId id="4666" r:id="rId10"/>
  </p:sldIdLst>
  <p:sldSz cx="6858000" cy="9906000" type="A4"/>
  <p:notesSz cx="6858000" cy="9144000"/>
  <p:custDataLst>
    <p:tags r:id="rId13"/>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55E0C18-129E-8FD1-23B8-BE77837A019C}" name="Arash Razaghian" initials="AR" userId="S::ar1651@georgetown.edu::f6173e2b-0c53-4cfd-9b99-427dd54c4e19" providerId="AD"/>
  <p188:author id="{972A371C-5210-DE99-D041-3C8396101110}" name="Sumati Rajput" initials="SR" userId="S::srajput1@worldbank.org::0244b465-3445-403e-94e2-86a1a460e39d" providerId="AD"/>
  <p188:author id="{695A0E49-6B84-7CE8-5391-B8D686F38EDA}" name="Elena De Artacho Sancho Arroyo" initials="EA" userId="S::edeartachosancho@worldbank.org::944ab8c3-bf9f-44d0-906a-7c617a311f92" providerId="AD"/>
  <p188:author id="{0F9FDA52-AD84-C88D-966B-0055D5BF4396}" name="Olivier Mahul" initials="OM" userId="S::omahul@worldbank.org::84b61420-62b6-49cc-971d-cab80013b7a8" providerId="AD"/>
  <p188:author id="{A6B5BB61-A1DD-B884-833A-ABBCEFF2DAC5}" name="Sonal Chinchwadkar" initials="SC" userId="S::schinchwadkar@worldbank.org::e68dce7d-e8d7-41db-9c01-ffce5bab24cc" providerId="AD"/>
  <p188:author id="{8E618796-2B5C-3D43-D0C4-4DB4764B39EE}" name="Arash Razaghian" initials="AR" userId="S::arazaghian@worldbank.org::c7da9f3c-ad1f-4e22-9d28-40a07fb246e4" providerId="AD"/>
  <p188:author id="{0088CBA9-EBC6-4E7B-CF5E-D683EA9472A6}" name="Arash Razaghian" initials="AR" userId="2826dc806545d8a9" providerId="Windows Live"/>
  <p188:author id="{1813A9C5-9EBA-DD07-A4F6-266508DAE38C}" name="Claire A Simon" initials="CS" userId="S::csimon1@worldbank.org::9094f6ee-5456-4aa2-8ade-eecc2ac08daa" providerId="AD"/>
  <p188:author id="{61F1CCEA-A4E4-9F9F-97D7-C82ABDE3755D}" name="Anja Robakowski-Van Stralen" initials="AS" userId="S::arobakow@worldbank.org::139837e5-dc5a-4009-a460-7361bb56d64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E52"/>
    <a:srgbClr val="51C3FA"/>
    <a:srgbClr val="7BC0D5"/>
    <a:srgbClr val="F3F7FC"/>
    <a:srgbClr val="004B77"/>
    <a:srgbClr val="D8EBE6"/>
    <a:srgbClr val="E4F2F0"/>
    <a:srgbClr val="004842"/>
    <a:srgbClr val="ED7D31"/>
    <a:srgbClr val="70AD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F5AB1C69-6EDB-4FF4-983F-18BD219EF322}">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Helle Formatvorlage 2 - Akz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86"/>
    <p:restoredTop sz="97030"/>
  </p:normalViewPr>
  <p:slideViewPr>
    <p:cSldViewPr snapToGrid="0">
      <p:cViewPr varScale="1">
        <p:scale>
          <a:sx n="108" d="100"/>
          <a:sy n="108" d="100"/>
        </p:scale>
        <p:origin x="4912" y="20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gs" Target="tags/tag1.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9013659-5E6E-4096-29E6-EB4AAC3B5F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10B36A5-95F5-5BFC-F7A0-1CFDABAE7C5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32E07E4-AA1C-4640-A18B-0A7D660E9B32}" type="datetimeFigureOut">
              <a:rPr lang="en-US" smtClean="0"/>
              <a:t>6/3/24</a:t>
            </a:fld>
            <a:endParaRPr lang="en-US"/>
          </a:p>
        </p:txBody>
      </p:sp>
      <p:sp>
        <p:nvSpPr>
          <p:cNvPr id="4" name="Footer Placeholder 3">
            <a:extLst>
              <a:ext uri="{FF2B5EF4-FFF2-40B4-BE49-F238E27FC236}">
                <a16:creationId xmlns:a16="http://schemas.microsoft.com/office/drawing/2014/main" id="{3EA963C1-96D5-4477-770B-D379868526A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91A3787-580C-CA4C-5CC2-671EE4D6BB3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B4A2B0C-D25A-48D1-9154-3401E49AAC2E}" type="slidenum">
              <a:rPr lang="en-US" smtClean="0"/>
              <a:t>‹#›</a:t>
            </a:fld>
            <a:endParaRPr lang="en-US"/>
          </a:p>
        </p:txBody>
      </p:sp>
    </p:spTree>
    <p:extLst>
      <p:ext uri="{BB962C8B-B14F-4D97-AF65-F5344CB8AC3E}">
        <p14:creationId xmlns:p14="http://schemas.microsoft.com/office/powerpoint/2010/main" val="17726477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A03537-52BC-459D-BAC8-8FD52175E1BD}" type="datetimeFigureOut">
              <a:rPr lang="de-DE" smtClean="0"/>
              <a:t>03.06.24</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DCD6DC-789A-443C-9186-727C1D05115E}" type="slidenum">
              <a:rPr lang="de-DE" smtClean="0"/>
              <a:t>‹#›</a:t>
            </a:fld>
            <a:endParaRPr lang="de-DE"/>
          </a:p>
        </p:txBody>
      </p:sp>
    </p:spTree>
    <p:extLst>
      <p:ext uri="{BB962C8B-B14F-4D97-AF65-F5344CB8AC3E}">
        <p14:creationId xmlns:p14="http://schemas.microsoft.com/office/powerpoint/2010/main" val="3995997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A5E16F-AA7D-4F2B-A048-DE0EB1290868}" type="slidenum">
              <a:rPr lang="en-US" smtClean="0"/>
              <a:t>1</a:t>
            </a:fld>
            <a:endParaRPr lang="en-US"/>
          </a:p>
        </p:txBody>
      </p:sp>
    </p:spTree>
    <p:extLst>
      <p:ext uri="{BB962C8B-B14F-4D97-AF65-F5344CB8AC3E}">
        <p14:creationId xmlns:p14="http://schemas.microsoft.com/office/powerpoint/2010/main" val="612450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DCD6DC-789A-443C-9186-727C1D05115E}" type="slidenum">
              <a:rPr lang="de-DE" smtClean="0"/>
              <a:t>2</a:t>
            </a:fld>
            <a:endParaRPr lang="de-DE"/>
          </a:p>
        </p:txBody>
      </p:sp>
    </p:spTree>
    <p:extLst>
      <p:ext uri="{BB962C8B-B14F-4D97-AF65-F5344CB8AC3E}">
        <p14:creationId xmlns:p14="http://schemas.microsoft.com/office/powerpoint/2010/main" val="3604332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DCD6DC-789A-443C-9186-727C1D05115E}" type="slidenum">
              <a:rPr lang="de-DE" smtClean="0"/>
              <a:t>3</a:t>
            </a:fld>
            <a:endParaRPr lang="de-DE"/>
          </a:p>
        </p:txBody>
      </p:sp>
    </p:spTree>
    <p:extLst>
      <p:ext uri="{BB962C8B-B14F-4D97-AF65-F5344CB8AC3E}">
        <p14:creationId xmlns:p14="http://schemas.microsoft.com/office/powerpoint/2010/main" val="1051761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DCD6DC-789A-443C-9186-727C1D05115E}" type="slidenum">
              <a:rPr lang="de-DE" smtClean="0"/>
              <a:t>4</a:t>
            </a:fld>
            <a:endParaRPr lang="de-DE"/>
          </a:p>
        </p:txBody>
      </p:sp>
    </p:spTree>
    <p:extLst>
      <p:ext uri="{BB962C8B-B14F-4D97-AF65-F5344CB8AC3E}">
        <p14:creationId xmlns:p14="http://schemas.microsoft.com/office/powerpoint/2010/main" val="108264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DCD6DC-789A-443C-9186-727C1D05115E}" type="slidenum">
              <a:rPr lang="de-DE" smtClean="0"/>
              <a:t>5</a:t>
            </a:fld>
            <a:endParaRPr lang="de-DE"/>
          </a:p>
        </p:txBody>
      </p:sp>
    </p:spTree>
    <p:extLst>
      <p:ext uri="{BB962C8B-B14F-4D97-AF65-F5344CB8AC3E}">
        <p14:creationId xmlns:p14="http://schemas.microsoft.com/office/powerpoint/2010/main" val="1563860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DCD6DC-789A-443C-9186-727C1D05115E}" type="slidenum">
              <a:rPr lang="de-DE" smtClean="0"/>
              <a:t>6</a:t>
            </a:fld>
            <a:endParaRPr lang="de-DE"/>
          </a:p>
        </p:txBody>
      </p:sp>
    </p:spTree>
    <p:extLst>
      <p:ext uri="{BB962C8B-B14F-4D97-AF65-F5344CB8AC3E}">
        <p14:creationId xmlns:p14="http://schemas.microsoft.com/office/powerpoint/2010/main" val="3214762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4.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4.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4.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4.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5.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8.xml"/><Relationship Id="rId5" Type="http://schemas.openxmlformats.org/officeDocument/2006/relationships/image" Target="../media/image2.jpeg"/><Relationship Id="rId4" Type="http://schemas.openxmlformats.org/officeDocument/2006/relationships/image" Target="../media/image6.emf"/></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gradFill flip="none" rotWithShape="1">
          <a:gsLst>
            <a:gs pos="0">
              <a:srgbClr val="F2F8F8"/>
            </a:gs>
            <a:gs pos="100000">
              <a:srgbClr val="D8EAE6"/>
            </a:gs>
          </a:gsLst>
          <a:lin ang="0" scaled="1"/>
          <a:tileRect/>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13BEB2-23E9-4FE4-9C91-6A84E8B747C5}"/>
              </a:ext>
            </a:extLst>
          </p:cNvPr>
          <p:cNvSpPr>
            <a:spLocks noGrp="1"/>
          </p:cNvSpPr>
          <p:nvPr>
            <p:ph type="ctrTitle"/>
          </p:nvPr>
        </p:nvSpPr>
        <p:spPr>
          <a:xfrm>
            <a:off x="229493" y="2144007"/>
            <a:ext cx="6399014" cy="3448756"/>
          </a:xfrm>
        </p:spPr>
        <p:txBody>
          <a:bodyPr anchor="b">
            <a:normAutofit/>
          </a:bodyPr>
          <a:lstStyle>
            <a:lvl1pPr algn="ctr">
              <a:defRPr sz="6933">
                <a:latin typeface="Ubuntu Medium" panose="020B0604030602030204" pitchFamily="34" charset="0"/>
              </a:defRPr>
            </a:lvl1pPr>
          </a:lstStyle>
          <a:p>
            <a:r>
              <a:rPr lang="en-US"/>
              <a:t>Click to edit Master title style</a:t>
            </a:r>
            <a:endParaRPr lang="de-DE"/>
          </a:p>
        </p:txBody>
      </p:sp>
      <p:sp>
        <p:nvSpPr>
          <p:cNvPr id="3" name="Untertitel 2">
            <a:extLst>
              <a:ext uri="{FF2B5EF4-FFF2-40B4-BE49-F238E27FC236}">
                <a16:creationId xmlns:a16="http://schemas.microsoft.com/office/drawing/2014/main" id="{EBC169C6-581A-4D04-A04A-DF769EE8E64C}"/>
              </a:ext>
            </a:extLst>
          </p:cNvPr>
          <p:cNvSpPr>
            <a:spLocks noGrp="1"/>
          </p:cNvSpPr>
          <p:nvPr>
            <p:ph type="subTitle" idx="1"/>
          </p:nvPr>
        </p:nvSpPr>
        <p:spPr>
          <a:xfrm>
            <a:off x="229492" y="5847987"/>
            <a:ext cx="6399014" cy="2391656"/>
          </a:xfrm>
        </p:spPr>
        <p:txBody>
          <a:bodyPr>
            <a:normAutofit/>
          </a:bodyPr>
          <a:lstStyle>
            <a:lvl1pPr marL="0" indent="0" algn="ctr">
              <a:buNone/>
              <a:defRPr sz="4044">
                <a:latin typeface="Ubuntu Light" panose="020B0304030602030204" pitchFamily="34" charset="0"/>
              </a:defRPr>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r>
              <a:rPr lang="en-US"/>
              <a:t>Click to edit Master subtitle style</a:t>
            </a:r>
            <a:endParaRPr lang="de-DE"/>
          </a:p>
        </p:txBody>
      </p:sp>
    </p:spTree>
    <p:extLst>
      <p:ext uri="{BB962C8B-B14F-4D97-AF65-F5344CB8AC3E}">
        <p14:creationId xmlns:p14="http://schemas.microsoft.com/office/powerpoint/2010/main" val="802614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p:spTree>
      <p:nvGrpSpPr>
        <p:cNvPr id="1" name=""/>
        <p:cNvGrpSpPr/>
        <p:nvPr/>
      </p:nvGrpSpPr>
      <p:grpSpPr>
        <a:xfrm>
          <a:off x="0" y="0"/>
          <a:ext cx="0" cy="0"/>
          <a:chOff x="0" y="0"/>
          <a:chExt cx="0" cy="0"/>
        </a:xfrm>
      </p:grpSpPr>
      <p:graphicFrame>
        <p:nvGraphicFramePr>
          <p:cNvPr id="12" name="think-cell data - do not delete" hidden="1">
            <a:extLst>
              <a:ext uri="{FF2B5EF4-FFF2-40B4-BE49-F238E27FC236}">
                <a16:creationId xmlns:a16="http://schemas.microsoft.com/office/drawing/2014/main" id="{D74D7687-4243-F054-8087-CAEA82B87673}"/>
              </a:ext>
            </a:extLst>
          </p:cNvPr>
          <p:cNvGraphicFramePr>
            <a:graphicFrameLocks noChangeAspect="1"/>
          </p:cNvGraphicFramePr>
          <p:nvPr userDrawn="1">
            <p:custDataLst>
              <p:tags r:id="rId1"/>
            </p:custDataLst>
            <p:extLst>
              <p:ext uri="{D42A27DB-BD31-4B8C-83A1-F6EECF244321}">
                <p14:modId xmlns:p14="http://schemas.microsoft.com/office/powerpoint/2010/main" val="1213038910"/>
              </p:ext>
            </p:extLst>
          </p:nvPr>
        </p:nvGraphicFramePr>
        <p:xfrm>
          <a:off x="894" y="2294"/>
          <a:ext cx="690" cy="2294"/>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12" name="think-cell data - do not delete" hidden="1">
                        <a:extLst>
                          <a:ext uri="{FF2B5EF4-FFF2-40B4-BE49-F238E27FC236}">
                            <a16:creationId xmlns:a16="http://schemas.microsoft.com/office/drawing/2014/main" id="{D74D7687-4243-F054-8087-CAEA82B87673}"/>
                          </a:ext>
                        </a:extLst>
                      </p:cNvPr>
                      <p:cNvPicPr/>
                      <p:nvPr/>
                    </p:nvPicPr>
                    <p:blipFill>
                      <a:blip r:embed="rId4"/>
                      <a:stretch>
                        <a:fillRect/>
                      </a:stretch>
                    </p:blipFill>
                    <p:spPr>
                      <a:xfrm>
                        <a:off x="894" y="2294"/>
                        <a:ext cx="690" cy="2294"/>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AC043D60-91FF-546D-7DC8-32A2D8FD2E37}"/>
              </a:ext>
            </a:extLst>
          </p:cNvPr>
          <p:cNvSpPr>
            <a:spLocks noGrp="1"/>
          </p:cNvSpPr>
          <p:nvPr>
            <p:ph type="title"/>
          </p:nvPr>
        </p:nvSpPr>
        <p:spPr/>
        <p:txBody>
          <a:bodyPr vert="horz">
            <a:normAutofit/>
          </a:bodyPr>
          <a:lstStyle>
            <a:lvl1pPr>
              <a:defRPr sz="1800"/>
            </a:lvl1pPr>
          </a:lstStyle>
          <a:p>
            <a:r>
              <a:rPr lang="en-US" noProof="0" dirty="0"/>
              <a:t>Click to edit Master title style</a:t>
            </a:r>
          </a:p>
        </p:txBody>
      </p:sp>
      <p:sp>
        <p:nvSpPr>
          <p:cNvPr id="2" name="TextBox 1">
            <a:extLst>
              <a:ext uri="{FF2B5EF4-FFF2-40B4-BE49-F238E27FC236}">
                <a16:creationId xmlns:a16="http://schemas.microsoft.com/office/drawing/2014/main" id="{E6684123-EE27-995A-C0A5-4CFEB28C8A2F}"/>
              </a:ext>
            </a:extLst>
          </p:cNvPr>
          <p:cNvSpPr txBox="1"/>
          <p:nvPr userDrawn="1"/>
        </p:nvSpPr>
        <p:spPr>
          <a:xfrm>
            <a:off x="1814732" y="9551963"/>
            <a:ext cx="0" cy="0"/>
          </a:xfrm>
          <a:prstGeom prst="rect">
            <a:avLst/>
          </a:prstGeom>
        </p:spPr>
        <p:txBody>
          <a:bodyPr vert="horz" wrap="none" lIns="91440" tIns="45720" rIns="91440" bIns="45720" rtlCol="0">
            <a:noAutofit/>
          </a:bodyPr>
          <a:lstStyle/>
          <a:p>
            <a:pPr algn="l">
              <a:spcBef>
                <a:spcPts val="600"/>
              </a:spcBef>
            </a:pPr>
            <a:endParaRPr lang="en-US" sz="1400" dirty="0"/>
          </a:p>
        </p:txBody>
      </p:sp>
    </p:spTree>
    <p:extLst>
      <p:ext uri="{BB962C8B-B14F-4D97-AF65-F5344CB8AC3E}">
        <p14:creationId xmlns:p14="http://schemas.microsoft.com/office/powerpoint/2010/main" val="3918462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xecutive summary ">
    <p:spTree>
      <p:nvGrpSpPr>
        <p:cNvPr id="1" name=""/>
        <p:cNvGrpSpPr/>
        <p:nvPr/>
      </p:nvGrpSpPr>
      <p:grpSpPr>
        <a:xfrm>
          <a:off x="0" y="0"/>
          <a:ext cx="0" cy="0"/>
          <a:chOff x="0" y="0"/>
          <a:chExt cx="0" cy="0"/>
        </a:xfrm>
      </p:grpSpPr>
      <p:graphicFrame>
        <p:nvGraphicFramePr>
          <p:cNvPr id="12" name="think-cell data - do not delete" hidden="1">
            <a:extLst>
              <a:ext uri="{FF2B5EF4-FFF2-40B4-BE49-F238E27FC236}">
                <a16:creationId xmlns:a16="http://schemas.microsoft.com/office/drawing/2014/main" id="{D74D7687-4243-F054-8087-CAEA82B87673}"/>
              </a:ext>
            </a:extLst>
          </p:cNvPr>
          <p:cNvGraphicFramePr>
            <a:graphicFrameLocks noChangeAspect="1"/>
          </p:cNvGraphicFramePr>
          <p:nvPr userDrawn="1">
            <p:custDataLst>
              <p:tags r:id="rId1"/>
            </p:custDataLst>
            <p:extLst>
              <p:ext uri="{D42A27DB-BD31-4B8C-83A1-F6EECF244321}">
                <p14:modId xmlns:p14="http://schemas.microsoft.com/office/powerpoint/2010/main" val="642305012"/>
              </p:ext>
            </p:extLst>
          </p:nvPr>
        </p:nvGraphicFramePr>
        <p:xfrm>
          <a:off x="894" y="2294"/>
          <a:ext cx="690" cy="2294"/>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12" name="think-cell data - do not delete" hidden="1">
                        <a:extLst>
                          <a:ext uri="{FF2B5EF4-FFF2-40B4-BE49-F238E27FC236}">
                            <a16:creationId xmlns:a16="http://schemas.microsoft.com/office/drawing/2014/main" id="{D74D7687-4243-F054-8087-CAEA82B87673}"/>
                          </a:ext>
                        </a:extLst>
                      </p:cNvPr>
                      <p:cNvPicPr/>
                      <p:nvPr/>
                    </p:nvPicPr>
                    <p:blipFill>
                      <a:blip r:embed="rId4"/>
                      <a:stretch>
                        <a:fillRect/>
                      </a:stretch>
                    </p:blipFill>
                    <p:spPr>
                      <a:xfrm>
                        <a:off x="894" y="2294"/>
                        <a:ext cx="690" cy="2294"/>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AC043D60-91FF-546D-7DC8-32A2D8FD2E37}"/>
              </a:ext>
            </a:extLst>
          </p:cNvPr>
          <p:cNvSpPr>
            <a:spLocks noGrp="1"/>
          </p:cNvSpPr>
          <p:nvPr>
            <p:ph type="title"/>
          </p:nvPr>
        </p:nvSpPr>
        <p:spPr/>
        <p:txBody>
          <a:bodyPr vert="horz"/>
          <a:lstStyle/>
          <a:p>
            <a:r>
              <a:rPr lang="en-US" noProof="0"/>
              <a:t>Click to edit Master title style</a:t>
            </a:r>
          </a:p>
        </p:txBody>
      </p:sp>
      <p:sp>
        <p:nvSpPr>
          <p:cNvPr id="9" name="Footer Placeholder 8">
            <a:extLst>
              <a:ext uri="{FF2B5EF4-FFF2-40B4-BE49-F238E27FC236}">
                <a16:creationId xmlns:a16="http://schemas.microsoft.com/office/drawing/2014/main" id="{9E8A9EDF-8D4E-27CF-6EDD-334898431002}"/>
              </a:ext>
            </a:extLst>
          </p:cNvPr>
          <p:cNvSpPr>
            <a:spLocks noGrp="1"/>
          </p:cNvSpPr>
          <p:nvPr>
            <p:ph type="ftr" sz="quarter" idx="11"/>
          </p:nvPr>
        </p:nvSpPr>
        <p:spPr>
          <a:xfrm>
            <a:off x="229493" y="9181394"/>
            <a:ext cx="6035026" cy="527403"/>
          </a:xfrm>
          <a:prstGeom prst="rect">
            <a:avLst/>
          </a:prstGeom>
        </p:spPr>
        <p:txBody>
          <a:bodyPr/>
          <a:lstStyle>
            <a:lvl1pPr algn="l">
              <a:defRPr sz="1156" b="0">
                <a:solidFill>
                  <a:schemeClr val="bg2"/>
                </a:solidFill>
              </a:defRPr>
            </a:lvl1pPr>
          </a:lstStyle>
          <a:p>
            <a:r>
              <a:rPr lang="en-US" noProof="0"/>
              <a:t>Source: insert source here </a:t>
            </a:r>
          </a:p>
        </p:txBody>
      </p:sp>
      <p:sp>
        <p:nvSpPr>
          <p:cNvPr id="8" name="Text Placeholder 7">
            <a:extLst>
              <a:ext uri="{FF2B5EF4-FFF2-40B4-BE49-F238E27FC236}">
                <a16:creationId xmlns:a16="http://schemas.microsoft.com/office/drawing/2014/main" id="{3744F476-6DC8-A041-C641-8FABF4BDD6CC}"/>
              </a:ext>
            </a:extLst>
          </p:cNvPr>
          <p:cNvSpPr>
            <a:spLocks noGrp="1"/>
          </p:cNvSpPr>
          <p:nvPr>
            <p:ph type="body" sz="quarter" idx="12"/>
          </p:nvPr>
        </p:nvSpPr>
        <p:spPr>
          <a:xfrm>
            <a:off x="238289" y="2501197"/>
            <a:ext cx="6425502" cy="6124912"/>
          </a:xfrm>
        </p:spPr>
        <p:txBody>
          <a:bodyPr/>
          <a:lstStyle>
            <a:lvl1pPr marL="330190" indent="-330190">
              <a:buClr>
                <a:schemeClr val="tx2"/>
              </a:buClr>
              <a:buFont typeface="System Font Regular"/>
              <a:buChar char="■"/>
              <a:defRPr>
                <a:solidFill>
                  <a:schemeClr val="tx1">
                    <a:lumMod val="75000"/>
                    <a:lumOff val="25000"/>
                  </a:schemeClr>
                </a:solidFill>
              </a:defRPr>
            </a:lvl1pPr>
            <a:lvl2pPr marL="990570" indent="-330190">
              <a:buClr>
                <a:schemeClr val="tx2"/>
              </a:buClr>
              <a:buFont typeface="System Font Regular"/>
              <a:buChar char="−"/>
              <a:defRPr>
                <a:solidFill>
                  <a:schemeClr val="tx1">
                    <a:lumMod val="75000"/>
                    <a:lumOff val="25000"/>
                  </a:schemeClr>
                </a:solidFill>
              </a:defRPr>
            </a:lvl2pPr>
            <a:lvl3pPr marL="1650949" indent="-330190">
              <a:buClr>
                <a:schemeClr val="tx2"/>
              </a:buClr>
              <a:buFont typeface="System Font Regular"/>
              <a:buChar char="−"/>
              <a:defRPr>
                <a:solidFill>
                  <a:schemeClr val="tx1">
                    <a:lumMod val="75000"/>
                    <a:lumOff val="25000"/>
                  </a:schemeClr>
                </a:solidFill>
              </a:defRPr>
            </a:lvl3pPr>
            <a:lvl4pPr marL="2311329" indent="-330190">
              <a:buClr>
                <a:schemeClr val="tx2"/>
              </a:buClr>
              <a:buFont typeface="System Font Regular"/>
              <a:buChar char="−"/>
              <a:defRPr>
                <a:solidFill>
                  <a:schemeClr val="tx1">
                    <a:lumMod val="75000"/>
                    <a:lumOff val="25000"/>
                  </a:schemeClr>
                </a:solidFill>
              </a:defRPr>
            </a:lvl4pPr>
            <a:lvl5pPr marL="2971709" indent="-330190">
              <a:buClr>
                <a:schemeClr val="tx2"/>
              </a:buClr>
              <a:buFont typeface="System Font Regular"/>
              <a:buChar cha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64728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monopoly card ">
    <p:spTree>
      <p:nvGrpSpPr>
        <p:cNvPr id="1" name=""/>
        <p:cNvGrpSpPr/>
        <p:nvPr/>
      </p:nvGrpSpPr>
      <p:grpSpPr>
        <a:xfrm>
          <a:off x="0" y="0"/>
          <a:ext cx="0" cy="0"/>
          <a:chOff x="0" y="0"/>
          <a:chExt cx="0" cy="0"/>
        </a:xfrm>
      </p:grpSpPr>
      <p:graphicFrame>
        <p:nvGraphicFramePr>
          <p:cNvPr id="12" name="think-cell data - do not delete" hidden="1">
            <a:extLst>
              <a:ext uri="{FF2B5EF4-FFF2-40B4-BE49-F238E27FC236}">
                <a16:creationId xmlns:a16="http://schemas.microsoft.com/office/drawing/2014/main" id="{D74D7687-4243-F054-8087-CAEA82B87673}"/>
              </a:ext>
            </a:extLst>
          </p:cNvPr>
          <p:cNvGraphicFramePr>
            <a:graphicFrameLocks noChangeAspect="1"/>
          </p:cNvGraphicFramePr>
          <p:nvPr userDrawn="1">
            <p:custDataLst>
              <p:tags r:id="rId1"/>
            </p:custDataLst>
            <p:extLst>
              <p:ext uri="{D42A27DB-BD31-4B8C-83A1-F6EECF244321}">
                <p14:modId xmlns:p14="http://schemas.microsoft.com/office/powerpoint/2010/main" val="190078434"/>
              </p:ext>
            </p:extLst>
          </p:nvPr>
        </p:nvGraphicFramePr>
        <p:xfrm>
          <a:off x="894" y="2294"/>
          <a:ext cx="690" cy="2294"/>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12" name="think-cell data - do not delete" hidden="1">
                        <a:extLst>
                          <a:ext uri="{FF2B5EF4-FFF2-40B4-BE49-F238E27FC236}">
                            <a16:creationId xmlns:a16="http://schemas.microsoft.com/office/drawing/2014/main" id="{D74D7687-4243-F054-8087-CAEA82B87673}"/>
                          </a:ext>
                        </a:extLst>
                      </p:cNvPr>
                      <p:cNvPicPr/>
                      <p:nvPr/>
                    </p:nvPicPr>
                    <p:blipFill>
                      <a:blip r:embed="rId4"/>
                      <a:stretch>
                        <a:fillRect/>
                      </a:stretch>
                    </p:blipFill>
                    <p:spPr>
                      <a:xfrm>
                        <a:off x="894" y="2294"/>
                        <a:ext cx="690" cy="2294"/>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AC043D60-91FF-546D-7DC8-32A2D8FD2E37}"/>
              </a:ext>
            </a:extLst>
          </p:cNvPr>
          <p:cNvSpPr>
            <a:spLocks noGrp="1"/>
          </p:cNvSpPr>
          <p:nvPr>
            <p:ph type="title"/>
          </p:nvPr>
        </p:nvSpPr>
        <p:spPr/>
        <p:txBody>
          <a:bodyPr vert="horz"/>
          <a:lstStyle/>
          <a:p>
            <a:r>
              <a:rPr lang="en-US" noProof="0"/>
              <a:t>Click to edit Master title style</a:t>
            </a:r>
          </a:p>
        </p:txBody>
      </p:sp>
      <p:sp>
        <p:nvSpPr>
          <p:cNvPr id="8" name="Text Placeholder 7">
            <a:extLst>
              <a:ext uri="{FF2B5EF4-FFF2-40B4-BE49-F238E27FC236}">
                <a16:creationId xmlns:a16="http://schemas.microsoft.com/office/drawing/2014/main" id="{3744F476-6DC8-A041-C641-8FABF4BDD6CC}"/>
              </a:ext>
            </a:extLst>
          </p:cNvPr>
          <p:cNvSpPr>
            <a:spLocks noGrp="1"/>
          </p:cNvSpPr>
          <p:nvPr>
            <p:ph type="body" sz="quarter" idx="12"/>
          </p:nvPr>
        </p:nvSpPr>
        <p:spPr>
          <a:xfrm>
            <a:off x="238289" y="3167583"/>
            <a:ext cx="3071648" cy="5458527"/>
          </a:xfrm>
        </p:spPr>
        <p:txBody>
          <a:bodyPr>
            <a:normAutofit/>
          </a:bodyPr>
          <a:lstStyle>
            <a:lvl1pPr marL="330190" indent="-330190">
              <a:buClr>
                <a:schemeClr val="tx2"/>
              </a:buClr>
              <a:buFont typeface="System Font Regular"/>
              <a:buChar char="■"/>
              <a:defRPr sz="1100">
                <a:solidFill>
                  <a:schemeClr val="tx1">
                    <a:lumMod val="75000"/>
                    <a:lumOff val="25000"/>
                  </a:schemeClr>
                </a:solidFill>
              </a:defRPr>
            </a:lvl1pPr>
            <a:lvl2pPr marL="635000" indent="-325438">
              <a:buClr>
                <a:schemeClr val="tx2"/>
              </a:buClr>
              <a:buFont typeface="System Font Regular"/>
              <a:buChar char="−"/>
              <a:tabLst/>
              <a:defRPr sz="1050">
                <a:solidFill>
                  <a:schemeClr val="tx1">
                    <a:lumMod val="75000"/>
                    <a:lumOff val="25000"/>
                  </a:schemeClr>
                </a:solidFill>
              </a:defRPr>
            </a:lvl2pPr>
            <a:lvl3pPr marL="1031875" indent="-325438">
              <a:buClr>
                <a:schemeClr val="tx2"/>
              </a:buClr>
              <a:buFont typeface="System Font Regular"/>
              <a:buChar char="−"/>
              <a:tabLst/>
              <a:defRPr sz="1000">
                <a:solidFill>
                  <a:schemeClr val="tx1">
                    <a:lumMod val="75000"/>
                    <a:lumOff val="25000"/>
                  </a:schemeClr>
                </a:solidFill>
              </a:defRPr>
            </a:lvl3pPr>
            <a:lvl4pPr marL="1317625" indent="-333375">
              <a:buClr>
                <a:schemeClr val="tx2"/>
              </a:buClr>
              <a:buFont typeface="System Font Regular"/>
              <a:buChar char="−"/>
              <a:tabLst/>
              <a:defRPr sz="1000">
                <a:solidFill>
                  <a:schemeClr val="tx1">
                    <a:lumMod val="75000"/>
                    <a:lumOff val="25000"/>
                  </a:schemeClr>
                </a:solidFill>
              </a:defRPr>
            </a:lvl4pPr>
            <a:lvl5pPr marL="1722438" indent="-333375">
              <a:buClr>
                <a:schemeClr val="tx2"/>
              </a:buClr>
              <a:buFont typeface="System Font Regular"/>
              <a:buChar char="−"/>
              <a:tabLst/>
              <a:defRPr sz="10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6">
            <a:extLst>
              <a:ext uri="{FF2B5EF4-FFF2-40B4-BE49-F238E27FC236}">
                <a16:creationId xmlns:a16="http://schemas.microsoft.com/office/drawing/2014/main" id="{90030421-A852-84EE-F40F-DD2731C0F2DA}"/>
              </a:ext>
            </a:extLst>
          </p:cNvPr>
          <p:cNvSpPr>
            <a:spLocks noGrp="1"/>
          </p:cNvSpPr>
          <p:nvPr>
            <p:ph type="body" sz="quarter" idx="13" hasCustomPrompt="1"/>
          </p:nvPr>
        </p:nvSpPr>
        <p:spPr>
          <a:xfrm>
            <a:off x="238290" y="2119476"/>
            <a:ext cx="3063284" cy="770465"/>
          </a:xfrm>
        </p:spPr>
        <p:txBody>
          <a:bodyPr>
            <a:normAutofit/>
          </a:bodyPr>
          <a:lstStyle>
            <a:lvl1pPr marL="0" indent="0" algn="ctr">
              <a:buNone/>
              <a:defRPr sz="2000" b="1">
                <a:solidFill>
                  <a:schemeClr val="tx2"/>
                </a:solidFill>
              </a:defRPr>
            </a:lvl1pPr>
          </a:lstStyle>
          <a:p>
            <a:pPr lvl="0"/>
            <a:r>
              <a:rPr lang="en-US" dirty="0"/>
              <a:t>Please insert title </a:t>
            </a:r>
          </a:p>
        </p:txBody>
      </p:sp>
      <p:cxnSp>
        <p:nvCxnSpPr>
          <p:cNvPr id="11" name="Straight Connector 10">
            <a:extLst>
              <a:ext uri="{FF2B5EF4-FFF2-40B4-BE49-F238E27FC236}">
                <a16:creationId xmlns:a16="http://schemas.microsoft.com/office/drawing/2014/main" id="{860127C7-CBD8-9580-F565-67CC16F4E5CF}"/>
              </a:ext>
            </a:extLst>
          </p:cNvPr>
          <p:cNvCxnSpPr>
            <a:cxnSpLocks/>
          </p:cNvCxnSpPr>
          <p:nvPr userDrawn="1"/>
        </p:nvCxnSpPr>
        <p:spPr>
          <a:xfrm>
            <a:off x="229493" y="2908230"/>
            <a:ext cx="3071648" cy="0"/>
          </a:xfrm>
          <a:prstGeom prst="line">
            <a:avLst/>
          </a:prstGeom>
          <a:ln w="28575">
            <a:solidFill>
              <a:srgbClr val="004842"/>
            </a:solidFill>
            <a:tailEnd type="none"/>
          </a:ln>
          <a:effectLst>
            <a:outerShdw blurRad="50800" dist="38100" dir="2700000" algn="tl" rotWithShape="0">
              <a:prstClr val="black">
                <a:alpha val="40000"/>
              </a:prstClr>
            </a:outerShdw>
          </a:effectLst>
        </p:spPr>
        <p:style>
          <a:lnRef idx="3">
            <a:schemeClr val="accent3"/>
          </a:lnRef>
          <a:fillRef idx="0">
            <a:schemeClr val="accent3"/>
          </a:fillRef>
          <a:effectRef idx="2">
            <a:schemeClr val="accent3"/>
          </a:effectRef>
          <a:fontRef idx="minor">
            <a:schemeClr val="tx1"/>
          </a:fontRef>
        </p:style>
      </p:cxnSp>
      <p:sp>
        <p:nvSpPr>
          <p:cNvPr id="16" name="Text Placeholder 6">
            <a:extLst>
              <a:ext uri="{FF2B5EF4-FFF2-40B4-BE49-F238E27FC236}">
                <a16:creationId xmlns:a16="http://schemas.microsoft.com/office/drawing/2014/main" id="{A5751DC5-069E-E9D6-8310-1F6642448810}"/>
              </a:ext>
            </a:extLst>
          </p:cNvPr>
          <p:cNvSpPr>
            <a:spLocks noGrp="1"/>
          </p:cNvSpPr>
          <p:nvPr>
            <p:ph type="body" sz="quarter" idx="15" hasCustomPrompt="1"/>
          </p:nvPr>
        </p:nvSpPr>
        <p:spPr>
          <a:xfrm>
            <a:off x="3538702" y="2119476"/>
            <a:ext cx="3081009" cy="770465"/>
          </a:xfrm>
        </p:spPr>
        <p:txBody>
          <a:bodyPr>
            <a:normAutofit/>
          </a:bodyPr>
          <a:lstStyle>
            <a:lvl1pPr marL="0" indent="0" algn="ctr">
              <a:buNone/>
              <a:defRPr sz="2000" b="1">
                <a:solidFill>
                  <a:schemeClr val="tx2"/>
                </a:solidFill>
              </a:defRPr>
            </a:lvl1pPr>
          </a:lstStyle>
          <a:p>
            <a:pPr lvl="0"/>
            <a:r>
              <a:rPr lang="en-US"/>
              <a:t>Please insert title </a:t>
            </a:r>
          </a:p>
        </p:txBody>
      </p:sp>
      <p:cxnSp>
        <p:nvCxnSpPr>
          <p:cNvPr id="17" name="Straight Connector 16">
            <a:extLst>
              <a:ext uri="{FF2B5EF4-FFF2-40B4-BE49-F238E27FC236}">
                <a16:creationId xmlns:a16="http://schemas.microsoft.com/office/drawing/2014/main" id="{5B3964CF-ED29-C24B-4425-82B0B7FF794D}"/>
              </a:ext>
            </a:extLst>
          </p:cNvPr>
          <p:cNvCxnSpPr>
            <a:cxnSpLocks/>
          </p:cNvCxnSpPr>
          <p:nvPr userDrawn="1"/>
        </p:nvCxnSpPr>
        <p:spPr>
          <a:xfrm>
            <a:off x="3529906" y="2908230"/>
            <a:ext cx="3089422" cy="0"/>
          </a:xfrm>
          <a:prstGeom prst="line">
            <a:avLst/>
          </a:prstGeom>
          <a:ln w="28575">
            <a:solidFill>
              <a:srgbClr val="004842"/>
            </a:solidFill>
            <a:tailEnd type="none"/>
          </a:ln>
          <a:effectLst>
            <a:outerShdw blurRad="50800" dist="38100" dir="2700000" algn="tl" rotWithShape="0">
              <a:prstClr val="black">
                <a:alpha val="40000"/>
              </a:prstClr>
            </a:outerShdw>
          </a:effectLst>
        </p:spPr>
        <p:style>
          <a:lnRef idx="3">
            <a:schemeClr val="accent3"/>
          </a:lnRef>
          <a:fillRef idx="0">
            <a:schemeClr val="accent3"/>
          </a:fillRef>
          <a:effectRef idx="2">
            <a:schemeClr val="accent3"/>
          </a:effectRef>
          <a:fontRef idx="minor">
            <a:schemeClr val="tx1"/>
          </a:fontRef>
        </p:style>
      </p:cxnSp>
      <p:sp>
        <p:nvSpPr>
          <p:cNvPr id="2" name="Text Placeholder 7">
            <a:extLst>
              <a:ext uri="{FF2B5EF4-FFF2-40B4-BE49-F238E27FC236}">
                <a16:creationId xmlns:a16="http://schemas.microsoft.com/office/drawing/2014/main" id="{610F654F-757F-3BF3-5FD7-E15F342AF31A}"/>
              </a:ext>
            </a:extLst>
          </p:cNvPr>
          <p:cNvSpPr>
            <a:spLocks noGrp="1"/>
          </p:cNvSpPr>
          <p:nvPr>
            <p:ph type="body" sz="quarter" idx="16"/>
          </p:nvPr>
        </p:nvSpPr>
        <p:spPr>
          <a:xfrm>
            <a:off x="3548065" y="3167583"/>
            <a:ext cx="3071648" cy="5458527"/>
          </a:xfrm>
        </p:spPr>
        <p:txBody>
          <a:bodyPr>
            <a:normAutofit/>
          </a:bodyPr>
          <a:lstStyle>
            <a:lvl1pPr marL="330190" indent="-330190">
              <a:buClr>
                <a:schemeClr val="tx2"/>
              </a:buClr>
              <a:buFont typeface="System Font Regular"/>
              <a:buChar char="■"/>
              <a:defRPr sz="1100">
                <a:solidFill>
                  <a:schemeClr val="tx1">
                    <a:lumMod val="75000"/>
                    <a:lumOff val="25000"/>
                  </a:schemeClr>
                </a:solidFill>
              </a:defRPr>
            </a:lvl1pPr>
            <a:lvl2pPr marL="635000" indent="-325438">
              <a:buClr>
                <a:schemeClr val="tx2"/>
              </a:buClr>
              <a:buFont typeface="System Font Regular"/>
              <a:buChar char="−"/>
              <a:tabLst/>
              <a:defRPr sz="1050">
                <a:solidFill>
                  <a:schemeClr val="tx1">
                    <a:lumMod val="75000"/>
                    <a:lumOff val="25000"/>
                  </a:schemeClr>
                </a:solidFill>
              </a:defRPr>
            </a:lvl2pPr>
            <a:lvl3pPr marL="1031875" indent="-325438">
              <a:buClr>
                <a:schemeClr val="tx2"/>
              </a:buClr>
              <a:buFont typeface="System Font Regular"/>
              <a:buChar char="−"/>
              <a:tabLst/>
              <a:defRPr sz="1000">
                <a:solidFill>
                  <a:schemeClr val="tx1">
                    <a:lumMod val="75000"/>
                    <a:lumOff val="25000"/>
                  </a:schemeClr>
                </a:solidFill>
              </a:defRPr>
            </a:lvl3pPr>
            <a:lvl4pPr marL="1317625" indent="-333375">
              <a:buClr>
                <a:schemeClr val="tx2"/>
              </a:buClr>
              <a:buFont typeface="System Font Regular"/>
              <a:buChar char="−"/>
              <a:tabLst/>
              <a:defRPr sz="1000">
                <a:solidFill>
                  <a:schemeClr val="tx1">
                    <a:lumMod val="75000"/>
                    <a:lumOff val="25000"/>
                  </a:schemeClr>
                </a:solidFill>
              </a:defRPr>
            </a:lvl4pPr>
            <a:lvl5pPr marL="1722438" indent="-333375">
              <a:buClr>
                <a:schemeClr val="tx2"/>
              </a:buClr>
              <a:buFont typeface="System Font Regular"/>
              <a:buChar char="−"/>
              <a:tabLst/>
              <a:defRPr sz="10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14304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monopoly card ">
    <p:spTree>
      <p:nvGrpSpPr>
        <p:cNvPr id="1" name=""/>
        <p:cNvGrpSpPr/>
        <p:nvPr/>
      </p:nvGrpSpPr>
      <p:grpSpPr>
        <a:xfrm>
          <a:off x="0" y="0"/>
          <a:ext cx="0" cy="0"/>
          <a:chOff x="0" y="0"/>
          <a:chExt cx="0" cy="0"/>
        </a:xfrm>
      </p:grpSpPr>
      <p:graphicFrame>
        <p:nvGraphicFramePr>
          <p:cNvPr id="12" name="think-cell data - do not delete" hidden="1">
            <a:extLst>
              <a:ext uri="{FF2B5EF4-FFF2-40B4-BE49-F238E27FC236}">
                <a16:creationId xmlns:a16="http://schemas.microsoft.com/office/drawing/2014/main" id="{D74D7687-4243-F054-8087-CAEA82B87673}"/>
              </a:ext>
            </a:extLst>
          </p:cNvPr>
          <p:cNvGraphicFramePr>
            <a:graphicFrameLocks noChangeAspect="1"/>
          </p:cNvGraphicFramePr>
          <p:nvPr userDrawn="1">
            <p:custDataLst>
              <p:tags r:id="rId1"/>
            </p:custDataLst>
            <p:extLst>
              <p:ext uri="{D42A27DB-BD31-4B8C-83A1-F6EECF244321}">
                <p14:modId xmlns:p14="http://schemas.microsoft.com/office/powerpoint/2010/main" val="3772418327"/>
              </p:ext>
            </p:extLst>
          </p:nvPr>
        </p:nvGraphicFramePr>
        <p:xfrm>
          <a:off x="894" y="2294"/>
          <a:ext cx="690" cy="2294"/>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12" name="think-cell data - do not delete" hidden="1">
                        <a:extLst>
                          <a:ext uri="{FF2B5EF4-FFF2-40B4-BE49-F238E27FC236}">
                            <a16:creationId xmlns:a16="http://schemas.microsoft.com/office/drawing/2014/main" id="{D74D7687-4243-F054-8087-CAEA82B87673}"/>
                          </a:ext>
                        </a:extLst>
                      </p:cNvPr>
                      <p:cNvPicPr/>
                      <p:nvPr/>
                    </p:nvPicPr>
                    <p:blipFill>
                      <a:blip r:embed="rId4"/>
                      <a:stretch>
                        <a:fillRect/>
                      </a:stretch>
                    </p:blipFill>
                    <p:spPr>
                      <a:xfrm>
                        <a:off x="894" y="2294"/>
                        <a:ext cx="690" cy="2294"/>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AC043D60-91FF-546D-7DC8-32A2D8FD2E37}"/>
              </a:ext>
            </a:extLst>
          </p:cNvPr>
          <p:cNvSpPr>
            <a:spLocks noGrp="1"/>
          </p:cNvSpPr>
          <p:nvPr>
            <p:ph type="title"/>
          </p:nvPr>
        </p:nvSpPr>
        <p:spPr/>
        <p:txBody>
          <a:bodyPr vert="horz"/>
          <a:lstStyle/>
          <a:p>
            <a:r>
              <a:rPr lang="en-US" noProof="0"/>
              <a:t>Click to edit Master title style</a:t>
            </a:r>
          </a:p>
        </p:txBody>
      </p:sp>
    </p:spTree>
    <p:extLst>
      <p:ext uri="{BB962C8B-B14F-4D97-AF65-F5344CB8AC3E}">
        <p14:creationId xmlns:p14="http://schemas.microsoft.com/office/powerpoint/2010/main" val="4185916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elfolie">
    <p:bg>
      <p:bgPr>
        <a:gradFill flip="none" rotWithShape="1">
          <a:gsLst>
            <a:gs pos="0">
              <a:srgbClr val="F2F8F8"/>
            </a:gs>
            <a:gs pos="100000">
              <a:srgbClr val="D8EAE6"/>
            </a:gs>
          </a:gsLst>
          <a:lin ang="0" scaled="1"/>
          <a:tileRect/>
        </a:gradFill>
        <a:effectLst/>
      </p:bgPr>
    </p:bg>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EE4B1F7E-869B-8781-F5A5-76FC076D0BD8}"/>
              </a:ext>
            </a:extLst>
          </p:cNvPr>
          <p:cNvGraphicFramePr>
            <a:graphicFrameLocks noChangeAspect="1"/>
          </p:cNvGraphicFramePr>
          <p:nvPr userDrawn="1">
            <p:custDataLst>
              <p:tags r:id="rId1"/>
            </p:custDataLst>
            <p:extLst>
              <p:ext uri="{D42A27DB-BD31-4B8C-83A1-F6EECF244321}">
                <p14:modId xmlns:p14="http://schemas.microsoft.com/office/powerpoint/2010/main" val="3464036843"/>
              </p:ext>
            </p:extLst>
          </p:nvPr>
        </p:nvGraphicFramePr>
        <p:xfrm>
          <a:off x="894" y="2294"/>
          <a:ext cx="690" cy="2294"/>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5" name="think-cell data - do not delete" hidden="1">
                        <a:extLst>
                          <a:ext uri="{FF2B5EF4-FFF2-40B4-BE49-F238E27FC236}">
                            <a16:creationId xmlns:a16="http://schemas.microsoft.com/office/drawing/2014/main" id="{EE4B1F7E-869B-8781-F5A5-76FC076D0BD8}"/>
                          </a:ext>
                        </a:extLst>
                      </p:cNvPr>
                      <p:cNvPicPr/>
                      <p:nvPr/>
                    </p:nvPicPr>
                    <p:blipFill>
                      <a:blip r:embed="rId4"/>
                      <a:stretch>
                        <a:fillRect/>
                      </a:stretch>
                    </p:blipFill>
                    <p:spPr>
                      <a:xfrm>
                        <a:off x="894" y="2294"/>
                        <a:ext cx="690" cy="2294"/>
                      </a:xfrm>
                      <a:prstGeom prst="rect">
                        <a:avLst/>
                      </a:prstGeom>
                    </p:spPr>
                  </p:pic>
                </p:oleObj>
              </mc:Fallback>
            </mc:AlternateContent>
          </a:graphicData>
        </a:graphic>
      </p:graphicFrame>
      <p:sp>
        <p:nvSpPr>
          <p:cNvPr id="16" name="Rectangle 15">
            <a:extLst>
              <a:ext uri="{FF2B5EF4-FFF2-40B4-BE49-F238E27FC236}">
                <a16:creationId xmlns:a16="http://schemas.microsoft.com/office/drawing/2014/main" id="{7B3DEF83-4DD8-CAB9-C6FF-D2EA6F90C023}"/>
              </a:ext>
            </a:extLst>
          </p:cNvPr>
          <p:cNvSpPr/>
          <p:nvPr userDrawn="1"/>
        </p:nvSpPr>
        <p:spPr>
          <a:xfrm>
            <a:off x="0" y="9081963"/>
            <a:ext cx="6858000" cy="3623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00"/>
          </a:p>
        </p:txBody>
      </p:sp>
      <p:cxnSp>
        <p:nvCxnSpPr>
          <p:cNvPr id="17" name="Straight Connector 16">
            <a:extLst>
              <a:ext uri="{FF2B5EF4-FFF2-40B4-BE49-F238E27FC236}">
                <a16:creationId xmlns:a16="http://schemas.microsoft.com/office/drawing/2014/main" id="{860D18AC-2542-7521-922A-6978BBD9B44C}"/>
              </a:ext>
            </a:extLst>
          </p:cNvPr>
          <p:cNvCxnSpPr>
            <a:cxnSpLocks/>
          </p:cNvCxnSpPr>
          <p:nvPr userDrawn="1"/>
        </p:nvCxnSpPr>
        <p:spPr>
          <a:xfrm>
            <a:off x="0" y="9444305"/>
            <a:ext cx="6858000" cy="0"/>
          </a:xfrm>
          <a:prstGeom prst="line">
            <a:avLst/>
          </a:prstGeom>
          <a:ln w="28575">
            <a:solidFill>
              <a:schemeClr val="accent4"/>
            </a:solidFill>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509C0F1B-2C10-059A-23FE-352F9AF57847}"/>
              </a:ext>
            </a:extLst>
          </p:cNvPr>
          <p:cNvSpPr/>
          <p:nvPr userDrawn="1"/>
        </p:nvSpPr>
        <p:spPr>
          <a:xfrm>
            <a:off x="0" y="8941072"/>
            <a:ext cx="6858000" cy="14088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00"/>
          </a:p>
        </p:txBody>
      </p:sp>
      <p:sp>
        <p:nvSpPr>
          <p:cNvPr id="26" name="Rectangle 25">
            <a:extLst>
              <a:ext uri="{FF2B5EF4-FFF2-40B4-BE49-F238E27FC236}">
                <a16:creationId xmlns:a16="http://schemas.microsoft.com/office/drawing/2014/main" id="{A2244CE7-4A36-8F38-963F-381C85138C2D}"/>
              </a:ext>
            </a:extLst>
          </p:cNvPr>
          <p:cNvSpPr/>
          <p:nvPr userDrawn="1"/>
        </p:nvSpPr>
        <p:spPr>
          <a:xfrm>
            <a:off x="6131234" y="214731"/>
            <a:ext cx="650903" cy="1455705"/>
          </a:xfrm>
          <a:prstGeom prst="rect">
            <a:avLst/>
          </a:prstGeom>
          <a:solidFill>
            <a:srgbClr val="D8EB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00"/>
          </a:p>
        </p:txBody>
      </p:sp>
      <p:sp>
        <p:nvSpPr>
          <p:cNvPr id="27" name="Rectangle 26">
            <a:extLst>
              <a:ext uri="{FF2B5EF4-FFF2-40B4-BE49-F238E27FC236}">
                <a16:creationId xmlns:a16="http://schemas.microsoft.com/office/drawing/2014/main" id="{B0AD0DC2-8CE7-4CD8-FBB1-A0F09366660E}"/>
              </a:ext>
            </a:extLst>
          </p:cNvPr>
          <p:cNvSpPr/>
          <p:nvPr userDrawn="1"/>
        </p:nvSpPr>
        <p:spPr>
          <a:xfrm>
            <a:off x="0" y="752223"/>
            <a:ext cx="6858000" cy="3623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00"/>
          </a:p>
        </p:txBody>
      </p:sp>
      <p:cxnSp>
        <p:nvCxnSpPr>
          <p:cNvPr id="28" name="Straight Connector 27">
            <a:extLst>
              <a:ext uri="{FF2B5EF4-FFF2-40B4-BE49-F238E27FC236}">
                <a16:creationId xmlns:a16="http://schemas.microsoft.com/office/drawing/2014/main" id="{DBDF0B3C-F5FC-3F7B-84ED-7CBF5FC9DEF8}"/>
              </a:ext>
            </a:extLst>
          </p:cNvPr>
          <p:cNvCxnSpPr>
            <a:cxnSpLocks/>
          </p:cNvCxnSpPr>
          <p:nvPr userDrawn="1"/>
        </p:nvCxnSpPr>
        <p:spPr>
          <a:xfrm>
            <a:off x="0" y="1114565"/>
            <a:ext cx="6858000" cy="0"/>
          </a:xfrm>
          <a:prstGeom prst="line">
            <a:avLst/>
          </a:prstGeom>
          <a:ln w="28575">
            <a:solidFill>
              <a:schemeClr val="accent1"/>
            </a:solidFill>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5287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A95A9B4D-F34E-2205-304B-EEC9943CE5B4}"/>
              </a:ext>
            </a:extLst>
          </p:cNvPr>
          <p:cNvGraphicFramePr>
            <a:graphicFrameLocks noChangeAspect="1"/>
          </p:cNvGraphicFramePr>
          <p:nvPr userDrawn="1">
            <p:custDataLst>
              <p:tags r:id="rId1"/>
            </p:custDataLst>
            <p:extLst>
              <p:ext uri="{D42A27DB-BD31-4B8C-83A1-F6EECF244321}">
                <p14:modId xmlns:p14="http://schemas.microsoft.com/office/powerpoint/2010/main" val="1515653511"/>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7" name="think-cell data - do not delete" hidden="1">
                        <a:extLst>
                          <a:ext uri="{FF2B5EF4-FFF2-40B4-BE49-F238E27FC236}">
                            <a16:creationId xmlns:a16="http://schemas.microsoft.com/office/drawing/2014/main" id="{A95A9B4D-F34E-2205-304B-EEC9943CE5B4}"/>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pic>
        <p:nvPicPr>
          <p:cNvPr id="2052" name="Picture 4" descr="World Bank Group - International Development, Poverty ...">
            <a:extLst>
              <a:ext uri="{FF2B5EF4-FFF2-40B4-BE49-F238E27FC236}">
                <a16:creationId xmlns:a16="http://schemas.microsoft.com/office/drawing/2014/main" id="{7E00B31F-4E74-DBB4-B3E7-303EC797F339}"/>
              </a:ext>
            </a:extLst>
          </p:cNvPr>
          <p:cNvPicPr>
            <a:picLocks noChangeAspect="1" noChangeArrowheads="1"/>
          </p:cNvPicPr>
          <p:nvPr userDrawn="1"/>
        </p:nvPicPr>
        <p:blipFill rotWithShape="1">
          <a:blip r:embed="rId5">
            <a:extLst>
              <a:ext uri="{28A0092B-C50C-407E-A947-70E740481C1C}">
                <a14:useLocalDpi xmlns:a14="http://schemas.microsoft.com/office/drawing/2010/main" val="0"/>
              </a:ext>
            </a:extLst>
          </a:blip>
          <a:srcRect l="25930" r="22814" b="44114"/>
          <a:stretch/>
        </p:blipFill>
        <p:spPr bwMode="auto">
          <a:xfrm flipH="1">
            <a:off x="3342904" y="7893853"/>
            <a:ext cx="3515096" cy="201214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1146653-5C09-4BB8-B49B-5D570D8DD6E6}"/>
              </a:ext>
            </a:extLst>
          </p:cNvPr>
          <p:cNvSpPr>
            <a:spLocks noGrp="1"/>
          </p:cNvSpPr>
          <p:nvPr>
            <p:ph type="title" hasCustomPrompt="1"/>
          </p:nvPr>
        </p:nvSpPr>
        <p:spPr>
          <a:xfrm>
            <a:off x="348431" y="261116"/>
            <a:ext cx="6166669" cy="921216"/>
          </a:xfrm>
        </p:spPr>
        <p:txBody>
          <a:bodyPr vert="horz" lIns="0" anchor="t">
            <a:noAutofit/>
          </a:bodyPr>
          <a:lstStyle>
            <a:lvl1pPr algn="l">
              <a:defRPr sz="1592" b="1" i="0">
                <a:latin typeface="Andes Bold" panose="02000000000000000000" pitchFamily="2" charset="0"/>
                <a:cs typeface="Arial" panose="020B0604020202020204" pitchFamily="34" charset="0"/>
              </a:defRPr>
            </a:lvl1pPr>
          </a:lstStyle>
          <a:p>
            <a:r>
              <a:rPr lang="en-US"/>
              <a:t>Click to edit Master title style</a:t>
            </a:r>
            <a:br>
              <a:rPr lang="en-US"/>
            </a:br>
            <a:endParaRPr lang="en-US"/>
          </a:p>
        </p:txBody>
      </p:sp>
      <p:sp>
        <p:nvSpPr>
          <p:cNvPr id="13" name="Rectangle 12">
            <a:extLst>
              <a:ext uri="{FF2B5EF4-FFF2-40B4-BE49-F238E27FC236}">
                <a16:creationId xmlns:a16="http://schemas.microsoft.com/office/drawing/2014/main" id="{61B2DC68-4F4C-8A57-3337-E62A5F2075A8}"/>
              </a:ext>
            </a:extLst>
          </p:cNvPr>
          <p:cNvSpPr/>
          <p:nvPr userDrawn="1"/>
        </p:nvSpPr>
        <p:spPr>
          <a:xfrm>
            <a:off x="2702378" y="6833825"/>
            <a:ext cx="4155622" cy="307217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7"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E4AD4B12-9988-45F3-8497-91E49C5AF8BF}"/>
              </a:ext>
            </a:extLst>
          </p:cNvPr>
          <p:cNvSpPr>
            <a:spLocks noGrp="1"/>
          </p:cNvSpPr>
          <p:nvPr>
            <p:ph type="sldNum" sz="quarter" idx="12"/>
          </p:nvPr>
        </p:nvSpPr>
        <p:spPr>
          <a:xfrm>
            <a:off x="6163294" y="9307190"/>
            <a:ext cx="363921" cy="527403"/>
          </a:xfrm>
        </p:spPr>
        <p:txBody>
          <a:bodyPr/>
          <a:lstStyle>
            <a:lvl1pPr algn="l">
              <a:defRPr sz="693" b="1">
                <a:solidFill>
                  <a:schemeClr val="tx2"/>
                </a:solidFill>
                <a:latin typeface="Arial" panose="020B0604020202020204" pitchFamily="34" charset="0"/>
                <a:cs typeface="Arial" panose="020B0604020202020204" pitchFamily="34" charset="0"/>
              </a:defRPr>
            </a:lvl1pPr>
          </a:lstStyle>
          <a:p>
            <a:fld id="{D5A1D080-4CC5-4554-8313-5517098290AC}" type="slidenum">
              <a:rPr lang="en-US" smtClean="0"/>
              <a:pPr/>
              <a:t>‹#›</a:t>
            </a:fld>
            <a:endParaRPr lang="en-US"/>
          </a:p>
        </p:txBody>
      </p:sp>
      <p:cxnSp>
        <p:nvCxnSpPr>
          <p:cNvPr id="12" name="Straight Connector 11">
            <a:extLst>
              <a:ext uri="{FF2B5EF4-FFF2-40B4-BE49-F238E27FC236}">
                <a16:creationId xmlns:a16="http://schemas.microsoft.com/office/drawing/2014/main" id="{CB2CCC3F-BEA8-4517-8604-CCD94B27B430}"/>
              </a:ext>
            </a:extLst>
          </p:cNvPr>
          <p:cNvCxnSpPr/>
          <p:nvPr userDrawn="1"/>
        </p:nvCxnSpPr>
        <p:spPr>
          <a:xfrm>
            <a:off x="0" y="9299708"/>
            <a:ext cx="6858000"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502403"/>
      </p:ext>
    </p:extLst>
  </p:cSld>
  <p:clrMapOvr>
    <a:masterClrMapping/>
  </p:clrMapOvr>
  <p:extLst>
    <p:ext uri="{DCECCB84-F9BA-43D5-87BE-67443E8EF086}">
      <p15:sldGuideLst xmlns:p15="http://schemas.microsoft.com/office/powerpoint/2012/main">
        <p15:guide id="1" orient="horz" pos="3120">
          <p15:clr>
            <a:srgbClr val="FBAE40"/>
          </p15:clr>
        </p15:guide>
        <p15:guide id="2" pos="209">
          <p15:clr>
            <a:srgbClr val="FBAE40"/>
          </p15:clr>
        </p15:guide>
        <p15:guide id="3" pos="410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68CB3-4DEF-E474-A63F-6802D207B0FF}"/>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8470021-1FE7-7412-4683-E4748EA19415}"/>
              </a:ext>
            </a:extLst>
          </p:cNvPr>
          <p:cNvSpPr>
            <a:spLocks noGrp="1"/>
          </p:cNvSpPr>
          <p:nvPr>
            <p:ph type="sldNum" sz="quarter" idx="10"/>
          </p:nvPr>
        </p:nvSpPr>
        <p:spPr/>
        <p:txBody>
          <a:bodyPr/>
          <a:lstStyle/>
          <a:p>
            <a:fld id="{3FB02871-83F1-4212-8DA5-08AE255039E5}" type="slidenum">
              <a:rPr lang="en-US" smtClean="0"/>
              <a:pPr/>
              <a:t>‹#›</a:t>
            </a:fld>
            <a:endParaRPr lang="en-US"/>
          </a:p>
        </p:txBody>
      </p:sp>
    </p:spTree>
    <p:extLst>
      <p:ext uri="{BB962C8B-B14F-4D97-AF65-F5344CB8AC3E}">
        <p14:creationId xmlns:p14="http://schemas.microsoft.com/office/powerpoint/2010/main" val="3132695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oleObject" Target="../embeddings/oleObject1.bin"/><Relationship Id="rId5" Type="http://schemas.openxmlformats.org/officeDocument/2006/relationships/slideLayout" Target="../slideLayouts/slideLayout5.xml"/><Relationship Id="rId10"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833033F8-6316-2D67-3F49-99702C9B735E}"/>
              </a:ext>
            </a:extLst>
          </p:cNvPr>
          <p:cNvGraphicFramePr>
            <a:graphicFrameLocks noChangeAspect="1"/>
          </p:cNvGraphicFramePr>
          <p:nvPr userDrawn="1">
            <p:custDataLst>
              <p:tags r:id="rId10"/>
            </p:custDataLst>
            <p:extLst>
              <p:ext uri="{D42A27DB-BD31-4B8C-83A1-F6EECF244321}">
                <p14:modId xmlns:p14="http://schemas.microsoft.com/office/powerpoint/2010/main" val="3781485011"/>
              </p:ext>
            </p:extLst>
          </p:nvPr>
        </p:nvGraphicFramePr>
        <p:xfrm>
          <a:off x="894" y="2294"/>
          <a:ext cx="690" cy="2294"/>
        </p:xfrm>
        <a:graphic>
          <a:graphicData uri="http://schemas.openxmlformats.org/presentationml/2006/ole">
            <mc:AlternateContent xmlns:mc="http://schemas.openxmlformats.org/markup-compatibility/2006">
              <mc:Choice xmlns:v="urn:schemas-microsoft-com:vml" Requires="v">
                <p:oleObj name="think-cell Slide" r:id="rId11" imgW="7772400" imgH="10058400" progId="TCLayout.ActiveDocument.1">
                  <p:embed/>
                </p:oleObj>
              </mc:Choice>
              <mc:Fallback>
                <p:oleObj name="think-cell Slide" r:id="rId11" imgW="7772400" imgH="10058400" progId="TCLayout.ActiveDocument.1">
                  <p:embed/>
                  <p:pic>
                    <p:nvPicPr>
                      <p:cNvPr id="9" name="think-cell data - do not delete" hidden="1">
                        <a:extLst>
                          <a:ext uri="{FF2B5EF4-FFF2-40B4-BE49-F238E27FC236}">
                            <a16:creationId xmlns:a16="http://schemas.microsoft.com/office/drawing/2014/main" id="{833033F8-6316-2D67-3F49-99702C9B735E}"/>
                          </a:ext>
                        </a:extLst>
                      </p:cNvPr>
                      <p:cNvPicPr/>
                      <p:nvPr/>
                    </p:nvPicPr>
                    <p:blipFill>
                      <a:blip r:embed="rId12"/>
                      <a:stretch>
                        <a:fillRect/>
                      </a:stretch>
                    </p:blipFill>
                    <p:spPr>
                      <a:xfrm>
                        <a:off x="894" y="2294"/>
                        <a:ext cx="690" cy="2294"/>
                      </a:xfrm>
                      <a:prstGeom prst="rect">
                        <a:avLst/>
                      </a:prstGeom>
                    </p:spPr>
                  </p:pic>
                </p:oleObj>
              </mc:Fallback>
            </mc:AlternateContent>
          </a:graphicData>
        </a:graphic>
      </p:graphicFrame>
      <p:grpSp>
        <p:nvGrpSpPr>
          <p:cNvPr id="4" name="Group 3">
            <a:extLst>
              <a:ext uri="{FF2B5EF4-FFF2-40B4-BE49-F238E27FC236}">
                <a16:creationId xmlns:a16="http://schemas.microsoft.com/office/drawing/2014/main" id="{1BEC6DCD-6EBF-612E-3E5E-518293AAF80A}"/>
              </a:ext>
            </a:extLst>
          </p:cNvPr>
          <p:cNvGrpSpPr/>
          <p:nvPr userDrawn="1"/>
        </p:nvGrpSpPr>
        <p:grpSpPr>
          <a:xfrm>
            <a:off x="0" y="7290403"/>
            <a:ext cx="3538025" cy="2615597"/>
            <a:chOff x="3319975" y="7290403"/>
            <a:chExt cx="3538025" cy="2615597"/>
          </a:xfrm>
        </p:grpSpPr>
        <p:pic>
          <p:nvPicPr>
            <p:cNvPr id="11" name="Picture 4" descr="World Bank Group - International Development, Poverty ...">
              <a:extLst>
                <a:ext uri="{FF2B5EF4-FFF2-40B4-BE49-F238E27FC236}">
                  <a16:creationId xmlns:a16="http://schemas.microsoft.com/office/drawing/2014/main" id="{1B295327-8C9A-56C3-8DA9-A094771A7781}"/>
                </a:ext>
              </a:extLst>
            </p:cNvPr>
            <p:cNvPicPr>
              <a:picLocks noChangeAspect="1" noChangeArrowheads="1"/>
            </p:cNvPicPr>
            <p:nvPr userDrawn="1"/>
          </p:nvPicPr>
          <p:blipFill rotWithShape="1">
            <a:blip r:embed="rId13">
              <a:extLst>
                <a:ext uri="{28A0092B-C50C-407E-A947-70E740481C1C}">
                  <a14:useLocalDpi xmlns:a14="http://schemas.microsoft.com/office/drawing/2010/main" val="0"/>
                </a:ext>
              </a:extLst>
            </a:blip>
            <a:srcRect l="25930" r="22814" b="44114"/>
            <a:stretch/>
          </p:blipFill>
          <p:spPr bwMode="auto">
            <a:xfrm>
              <a:off x="3319975" y="8192893"/>
              <a:ext cx="2992692" cy="1713107"/>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51604431-C1EB-D15E-7D7F-BD5ED3B62F56}"/>
                </a:ext>
              </a:extLst>
            </p:cNvPr>
            <p:cNvSpPr/>
            <p:nvPr userDrawn="1"/>
          </p:nvSpPr>
          <p:spPr>
            <a:xfrm flipH="1">
              <a:off x="3319975" y="7290403"/>
              <a:ext cx="3538025" cy="2615597"/>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7" dirty="0">
                <a:latin typeface="Arial" panose="020B0604020202020204" pitchFamily="34" charset="0"/>
                <a:cs typeface="Arial" panose="020B0604020202020204" pitchFamily="34" charset="0"/>
              </a:endParaRPr>
            </a:p>
          </p:txBody>
        </p:sp>
      </p:grpSp>
      <p:sp>
        <p:nvSpPr>
          <p:cNvPr id="7" name="Rechteck 6">
            <a:extLst>
              <a:ext uri="{FF2B5EF4-FFF2-40B4-BE49-F238E27FC236}">
                <a16:creationId xmlns:a16="http://schemas.microsoft.com/office/drawing/2014/main" id="{C7C3A933-FF45-4BD5-A5E7-21B84E4168B4}"/>
              </a:ext>
            </a:extLst>
          </p:cNvPr>
          <p:cNvSpPr/>
          <p:nvPr userDrawn="1"/>
        </p:nvSpPr>
        <p:spPr>
          <a:xfrm flipV="1">
            <a:off x="0" y="-5"/>
            <a:ext cx="6857999" cy="880101"/>
          </a:xfrm>
          <a:prstGeom prst="rect">
            <a:avLst/>
          </a:prstGeom>
          <a:gradFill flip="none" rotWithShape="1">
            <a:gsLst>
              <a:gs pos="0">
                <a:srgbClr val="F2F8F8"/>
              </a:gs>
              <a:gs pos="100000">
                <a:srgbClr val="D8EAE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606"/>
          </a:p>
        </p:txBody>
      </p:sp>
      <p:sp>
        <p:nvSpPr>
          <p:cNvPr id="2" name="Titelplatzhalter 1">
            <a:extLst>
              <a:ext uri="{FF2B5EF4-FFF2-40B4-BE49-F238E27FC236}">
                <a16:creationId xmlns:a16="http://schemas.microsoft.com/office/drawing/2014/main" id="{DC978A8D-1810-4095-8C8C-A2CDCDEAD395}"/>
              </a:ext>
            </a:extLst>
          </p:cNvPr>
          <p:cNvSpPr>
            <a:spLocks noGrp="1"/>
          </p:cNvSpPr>
          <p:nvPr>
            <p:ph type="title"/>
          </p:nvPr>
        </p:nvSpPr>
        <p:spPr>
          <a:xfrm>
            <a:off x="229493" y="159812"/>
            <a:ext cx="5975678" cy="560466"/>
          </a:xfrm>
          <a:prstGeom prst="rect">
            <a:avLst/>
          </a:prstGeom>
        </p:spPr>
        <p:txBody>
          <a:bodyPr vert="horz" lIns="91440" tIns="45720" rIns="91440" bIns="45720" rtlCol="0" anchor="ctr">
            <a:normAutofit/>
          </a:bodyPr>
          <a:lstStyle/>
          <a:p>
            <a:r>
              <a:rPr lang="en-US" noProof="0" dirty="0" err="1"/>
              <a:t>Mastertitelformat</a:t>
            </a:r>
            <a:r>
              <a:rPr lang="en-US" noProof="0" dirty="0"/>
              <a:t> </a:t>
            </a:r>
            <a:r>
              <a:rPr lang="en-US" noProof="0" dirty="0" err="1"/>
              <a:t>bearbeiten</a:t>
            </a:r>
            <a:endParaRPr lang="en-US" noProof="0" dirty="0"/>
          </a:p>
        </p:txBody>
      </p:sp>
      <p:sp>
        <p:nvSpPr>
          <p:cNvPr id="3" name="Textplatzhalter 2">
            <a:extLst>
              <a:ext uri="{FF2B5EF4-FFF2-40B4-BE49-F238E27FC236}">
                <a16:creationId xmlns:a16="http://schemas.microsoft.com/office/drawing/2014/main" id="{8E7D7982-977C-43E5-8083-DC3ECFA1C7A1}"/>
              </a:ext>
            </a:extLst>
          </p:cNvPr>
          <p:cNvSpPr>
            <a:spLocks noGrp="1"/>
          </p:cNvSpPr>
          <p:nvPr>
            <p:ph type="body" idx="1"/>
          </p:nvPr>
        </p:nvSpPr>
        <p:spPr>
          <a:xfrm>
            <a:off x="229493" y="1039913"/>
            <a:ext cx="6399014" cy="7916763"/>
          </a:xfrm>
          <a:prstGeom prst="rect">
            <a:avLst/>
          </a:prstGeom>
        </p:spPr>
        <p:txBody>
          <a:bodyPr vert="horz" lIns="91440" tIns="45720" rIns="91440" bIns="45720" rtlCol="0">
            <a:normAutofit/>
          </a:bodyPr>
          <a:lstStyle/>
          <a:p>
            <a:pPr lvl="0"/>
            <a:r>
              <a:rPr lang="en-US" noProof="0" dirty="0" err="1"/>
              <a:t>Mastertextformat</a:t>
            </a:r>
            <a:r>
              <a:rPr lang="en-US" noProof="0" dirty="0"/>
              <a:t> </a:t>
            </a:r>
            <a:r>
              <a:rPr lang="en-US" noProof="0" dirty="0" err="1"/>
              <a:t>bearbeiten</a:t>
            </a:r>
            <a:endParaRPr lang="en-US" noProof="0" dirty="0"/>
          </a:p>
          <a:p>
            <a:pPr lvl="1"/>
            <a:r>
              <a:rPr lang="en-US" noProof="0" dirty="0" err="1"/>
              <a:t>Zweite</a:t>
            </a:r>
            <a:r>
              <a:rPr lang="en-US" noProof="0" dirty="0"/>
              <a:t> Ebene</a:t>
            </a:r>
          </a:p>
          <a:p>
            <a:pPr lvl="2"/>
            <a:r>
              <a:rPr lang="en-US" noProof="0" dirty="0" err="1"/>
              <a:t>Dritte</a:t>
            </a:r>
            <a:r>
              <a:rPr lang="en-US" noProof="0" dirty="0"/>
              <a:t> Ebene</a:t>
            </a:r>
          </a:p>
          <a:p>
            <a:pPr lvl="3"/>
            <a:r>
              <a:rPr lang="en-US" noProof="0" dirty="0" err="1"/>
              <a:t>Vierte</a:t>
            </a:r>
            <a:r>
              <a:rPr lang="en-US" noProof="0" dirty="0"/>
              <a:t> Ebene</a:t>
            </a:r>
          </a:p>
          <a:p>
            <a:pPr lvl="4"/>
            <a:r>
              <a:rPr lang="en-US" noProof="0" dirty="0" err="1"/>
              <a:t>Fünfte</a:t>
            </a:r>
            <a:r>
              <a:rPr lang="en-US" noProof="0" dirty="0"/>
              <a:t> Ebene</a:t>
            </a:r>
          </a:p>
        </p:txBody>
      </p:sp>
      <p:sp>
        <p:nvSpPr>
          <p:cNvPr id="6" name="Foliennummernplatzhalter 5">
            <a:extLst>
              <a:ext uri="{FF2B5EF4-FFF2-40B4-BE49-F238E27FC236}">
                <a16:creationId xmlns:a16="http://schemas.microsoft.com/office/drawing/2014/main" id="{186006BF-ADA2-4BAA-84D7-C01C2DD35C6F}"/>
              </a:ext>
            </a:extLst>
          </p:cNvPr>
          <p:cNvSpPr>
            <a:spLocks noGrp="1"/>
          </p:cNvSpPr>
          <p:nvPr>
            <p:ph type="sldNum" sz="quarter" idx="4"/>
          </p:nvPr>
        </p:nvSpPr>
        <p:spPr>
          <a:xfrm>
            <a:off x="6351624" y="9183845"/>
            <a:ext cx="276882" cy="527403"/>
          </a:xfrm>
          <a:prstGeom prst="rect">
            <a:avLst/>
          </a:prstGeom>
        </p:spPr>
        <p:txBody>
          <a:bodyPr vert="horz" lIns="91440" tIns="45720" rIns="91440" bIns="45720" rtlCol="0" anchor="ctr"/>
          <a:lstStyle>
            <a:lvl1pPr algn="r">
              <a:defRPr sz="1000">
                <a:solidFill>
                  <a:schemeClr val="tx1">
                    <a:lumMod val="50000"/>
                    <a:lumOff val="50000"/>
                  </a:schemeClr>
                </a:solidFill>
                <a:latin typeface="+mn-lt"/>
              </a:defRPr>
            </a:lvl1pPr>
          </a:lstStyle>
          <a:p>
            <a:fld id="{3FB02871-83F1-4212-8DA5-08AE255039E5}" type="slidenum">
              <a:rPr lang="en-US" smtClean="0"/>
              <a:pPr/>
              <a:t>‹#›</a:t>
            </a:fld>
            <a:endParaRPr lang="en-US"/>
          </a:p>
        </p:txBody>
      </p:sp>
      <p:pic>
        <p:nvPicPr>
          <p:cNvPr id="12" name="Picture 11" descr="A blue and black sign with text&#10;&#10;Description automatically generated">
            <a:extLst>
              <a:ext uri="{FF2B5EF4-FFF2-40B4-BE49-F238E27FC236}">
                <a16:creationId xmlns:a16="http://schemas.microsoft.com/office/drawing/2014/main" id="{D0BFECFB-29BA-F98B-3931-A9232A7DCE60}"/>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5263153" y="9342516"/>
            <a:ext cx="1031664" cy="592658"/>
          </a:xfrm>
          <a:prstGeom prst="rect">
            <a:avLst/>
          </a:prstGeom>
        </p:spPr>
      </p:pic>
      <p:cxnSp>
        <p:nvCxnSpPr>
          <p:cNvPr id="16" name="Straight Connector 15">
            <a:extLst>
              <a:ext uri="{FF2B5EF4-FFF2-40B4-BE49-F238E27FC236}">
                <a16:creationId xmlns:a16="http://schemas.microsoft.com/office/drawing/2014/main" id="{AE6F343F-1715-99C4-4CCF-C542262B7E11}"/>
              </a:ext>
            </a:extLst>
          </p:cNvPr>
          <p:cNvCxnSpPr/>
          <p:nvPr userDrawn="1"/>
        </p:nvCxnSpPr>
        <p:spPr>
          <a:xfrm>
            <a:off x="0" y="9299708"/>
            <a:ext cx="6858000" cy="0"/>
          </a:xfrm>
          <a:prstGeom prst="line">
            <a:avLst/>
          </a:prstGeom>
          <a:ln w="12700">
            <a:gradFill flip="none" rotWithShape="1">
              <a:gsLst>
                <a:gs pos="0">
                  <a:schemeClr val="accent3"/>
                </a:gs>
                <a:gs pos="37000">
                  <a:schemeClr val="bg2"/>
                </a:gs>
                <a:gs pos="90000">
                  <a:srgbClr val="51C3FA"/>
                </a:gs>
              </a:gsLst>
              <a:lin ang="1080000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0306077"/>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 id="2147483656" r:id="rId4"/>
    <p:sldLayoutId id="2147483657" r:id="rId5"/>
    <p:sldLayoutId id="2147483658" r:id="rId6"/>
    <p:sldLayoutId id="2147483659" r:id="rId7"/>
    <p:sldLayoutId id="2147483660" r:id="rId8"/>
  </p:sldLayoutIdLst>
  <p:hf hdr="0"/>
  <p:txStyles>
    <p:titleStyle>
      <a:lvl1pPr algn="l" defTabSz="1320759" rtl="0" eaLnBrk="1" latinLnBrk="0" hangingPunct="1">
        <a:lnSpc>
          <a:spcPct val="90000"/>
        </a:lnSpc>
        <a:spcBef>
          <a:spcPct val="0"/>
        </a:spcBef>
        <a:buNone/>
        <a:defRPr sz="2000" b="1" kern="1200">
          <a:solidFill>
            <a:schemeClr val="tx2"/>
          </a:solidFill>
          <a:latin typeface="+mj-lt"/>
          <a:ea typeface="+mj-ea"/>
          <a:cs typeface="+mj-cs"/>
        </a:defRPr>
      </a:lvl1pPr>
    </p:titleStyle>
    <p:bodyStyle>
      <a:lvl1pPr marL="330190" indent="-330190" algn="l" defTabSz="1320759" rtl="0" eaLnBrk="1" latinLnBrk="0" hangingPunct="1">
        <a:lnSpc>
          <a:spcPct val="114000"/>
        </a:lnSpc>
        <a:spcBef>
          <a:spcPts val="1444"/>
        </a:spcBef>
        <a:buClr>
          <a:schemeClr val="accent2"/>
        </a:buClr>
        <a:buFont typeface="Arial" panose="020B0604020202020204" pitchFamily="34" charset="0"/>
        <a:buChar char="•"/>
        <a:defRPr sz="1800" kern="1200">
          <a:solidFill>
            <a:schemeClr val="tx1"/>
          </a:solidFill>
          <a:latin typeface="+mn-lt"/>
          <a:ea typeface="+mn-ea"/>
          <a:cs typeface="+mn-cs"/>
        </a:defRPr>
      </a:lvl1pPr>
      <a:lvl2pPr marL="990570" indent="-330190" algn="l" defTabSz="1320759" rtl="0" eaLnBrk="1" latinLnBrk="0" hangingPunct="1">
        <a:lnSpc>
          <a:spcPct val="114000"/>
        </a:lnSpc>
        <a:spcBef>
          <a:spcPts val="722"/>
        </a:spcBef>
        <a:buClr>
          <a:schemeClr val="accent2"/>
        </a:buClr>
        <a:buFont typeface="Arial" panose="020B0604020202020204" pitchFamily="34" charset="0"/>
        <a:buChar char="•"/>
        <a:defRPr sz="1600" kern="1200">
          <a:solidFill>
            <a:schemeClr val="tx1"/>
          </a:solidFill>
          <a:latin typeface="Ubuntu Light" panose="020B0304030602030204" pitchFamily="34" charset="0"/>
          <a:ea typeface="+mn-ea"/>
          <a:cs typeface="+mn-cs"/>
        </a:defRPr>
      </a:lvl2pPr>
      <a:lvl3pPr marL="1650949" indent="-330190" algn="l" defTabSz="1320759" rtl="0" eaLnBrk="1" latinLnBrk="0" hangingPunct="1">
        <a:lnSpc>
          <a:spcPct val="114000"/>
        </a:lnSpc>
        <a:spcBef>
          <a:spcPts val="722"/>
        </a:spcBef>
        <a:buClr>
          <a:schemeClr val="accent2"/>
        </a:buClr>
        <a:buFont typeface="Arial" panose="020B0604020202020204" pitchFamily="34" charset="0"/>
        <a:buChar char="•"/>
        <a:defRPr sz="1400" kern="1200">
          <a:solidFill>
            <a:schemeClr val="tx1"/>
          </a:solidFill>
          <a:latin typeface="Ubuntu Light" panose="020B0304030602030204" pitchFamily="34" charset="0"/>
          <a:ea typeface="+mn-ea"/>
          <a:cs typeface="+mn-cs"/>
        </a:defRPr>
      </a:lvl3pPr>
      <a:lvl4pPr marL="2311329" indent="-330190" algn="l" defTabSz="1320759" rtl="0" eaLnBrk="1" latinLnBrk="0" hangingPunct="1">
        <a:lnSpc>
          <a:spcPct val="114000"/>
        </a:lnSpc>
        <a:spcBef>
          <a:spcPts val="722"/>
        </a:spcBef>
        <a:buClr>
          <a:schemeClr val="accent2"/>
        </a:buClr>
        <a:buFont typeface="Arial" panose="020B0604020202020204" pitchFamily="34" charset="0"/>
        <a:buChar char="•"/>
        <a:defRPr sz="1400" kern="1200">
          <a:solidFill>
            <a:schemeClr val="tx1"/>
          </a:solidFill>
          <a:latin typeface="Ubuntu Light" panose="020B0304030602030204" pitchFamily="34" charset="0"/>
          <a:ea typeface="+mn-ea"/>
          <a:cs typeface="+mn-cs"/>
        </a:defRPr>
      </a:lvl4pPr>
      <a:lvl5pPr marL="2971709" indent="-330190" algn="l" defTabSz="1320759" rtl="0" eaLnBrk="1" latinLnBrk="0" hangingPunct="1">
        <a:lnSpc>
          <a:spcPct val="114000"/>
        </a:lnSpc>
        <a:spcBef>
          <a:spcPts val="722"/>
        </a:spcBef>
        <a:buClr>
          <a:schemeClr val="accent2"/>
        </a:buClr>
        <a:buFont typeface="Arial" panose="020B0604020202020204" pitchFamily="34" charset="0"/>
        <a:buChar char="•"/>
        <a:defRPr sz="1400" kern="1200">
          <a:solidFill>
            <a:schemeClr val="tx1"/>
          </a:solidFill>
          <a:latin typeface="Ubuntu Light" panose="020B0304030602030204" pitchFamily="34" charset="0"/>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sz="2600" kern="1200">
          <a:solidFill>
            <a:schemeClr val="tx1"/>
          </a:solidFill>
          <a:latin typeface="+mn-lt"/>
          <a:ea typeface="+mn-ea"/>
          <a:cs typeface="+mn-cs"/>
        </a:defRPr>
      </a:lvl9pPr>
    </p:bodyStyle>
    <p:otherStyle>
      <a:defPPr>
        <a:defRPr lang="de-DE"/>
      </a:defPPr>
      <a:lvl1pPr marL="0" algn="l" defTabSz="1320759" rtl="0" eaLnBrk="1" latinLnBrk="0" hangingPunct="1">
        <a:defRPr sz="2600" kern="1200">
          <a:solidFill>
            <a:schemeClr val="tx1"/>
          </a:solidFill>
          <a:latin typeface="+mn-lt"/>
          <a:ea typeface="+mn-ea"/>
          <a:cs typeface="+mn-cs"/>
        </a:defRPr>
      </a:lvl1pPr>
      <a:lvl2pPr marL="660380" algn="l" defTabSz="1320759" rtl="0" eaLnBrk="1" latinLnBrk="0" hangingPunct="1">
        <a:defRPr sz="2600" kern="1200">
          <a:solidFill>
            <a:schemeClr val="tx1"/>
          </a:solidFill>
          <a:latin typeface="+mn-lt"/>
          <a:ea typeface="+mn-ea"/>
          <a:cs typeface="+mn-cs"/>
        </a:defRPr>
      </a:lvl2pPr>
      <a:lvl3pPr marL="1320759" algn="l" defTabSz="1320759" rtl="0" eaLnBrk="1" latinLnBrk="0" hangingPunct="1">
        <a:defRPr sz="2600" kern="1200">
          <a:solidFill>
            <a:schemeClr val="tx1"/>
          </a:solidFill>
          <a:latin typeface="+mn-lt"/>
          <a:ea typeface="+mn-ea"/>
          <a:cs typeface="+mn-cs"/>
        </a:defRPr>
      </a:lvl3pPr>
      <a:lvl4pPr marL="1981139" algn="l" defTabSz="1320759" rtl="0" eaLnBrk="1" latinLnBrk="0" hangingPunct="1">
        <a:defRPr sz="2600" kern="1200">
          <a:solidFill>
            <a:schemeClr val="tx1"/>
          </a:solidFill>
          <a:latin typeface="+mn-lt"/>
          <a:ea typeface="+mn-ea"/>
          <a:cs typeface="+mn-cs"/>
        </a:defRPr>
      </a:lvl4pPr>
      <a:lvl5pPr marL="2641519" algn="l" defTabSz="1320759" rtl="0" eaLnBrk="1" latinLnBrk="0" hangingPunct="1">
        <a:defRPr sz="2600" kern="1200">
          <a:solidFill>
            <a:schemeClr val="tx1"/>
          </a:solidFill>
          <a:latin typeface="+mn-lt"/>
          <a:ea typeface="+mn-ea"/>
          <a:cs typeface="+mn-cs"/>
        </a:defRPr>
      </a:lvl5pPr>
      <a:lvl6pPr marL="3301898" algn="l" defTabSz="1320759" rtl="0" eaLnBrk="1" latinLnBrk="0" hangingPunct="1">
        <a:defRPr sz="2600" kern="1200">
          <a:solidFill>
            <a:schemeClr val="tx1"/>
          </a:solidFill>
          <a:latin typeface="+mn-lt"/>
          <a:ea typeface="+mn-ea"/>
          <a:cs typeface="+mn-cs"/>
        </a:defRPr>
      </a:lvl6pPr>
      <a:lvl7pPr marL="3962278" algn="l" defTabSz="1320759" rtl="0" eaLnBrk="1" latinLnBrk="0" hangingPunct="1">
        <a:defRPr sz="2600" kern="1200">
          <a:solidFill>
            <a:schemeClr val="tx1"/>
          </a:solidFill>
          <a:latin typeface="+mn-lt"/>
          <a:ea typeface="+mn-ea"/>
          <a:cs typeface="+mn-cs"/>
        </a:defRPr>
      </a:lvl7pPr>
      <a:lvl8pPr marL="4622658" algn="l" defTabSz="1320759" rtl="0" eaLnBrk="1" latinLnBrk="0" hangingPunct="1">
        <a:defRPr sz="2600" kern="1200">
          <a:solidFill>
            <a:schemeClr val="tx1"/>
          </a:solidFill>
          <a:latin typeface="+mn-lt"/>
          <a:ea typeface="+mn-ea"/>
          <a:cs typeface="+mn-cs"/>
        </a:defRPr>
      </a:lvl8pPr>
      <a:lvl9pPr marL="5283037" algn="l" defTabSz="1320759" rtl="0" eaLnBrk="1" latinLnBrk="0" hangingPunct="1">
        <a:defRPr sz="26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221" userDrawn="1">
          <p15:clr>
            <a:srgbClr val="F26B43"/>
          </p15:clr>
        </p15:guide>
        <p15:guide id="2" pos="145" userDrawn="1">
          <p15:clr>
            <a:srgbClr val="F26B43"/>
          </p15:clr>
        </p15:guide>
        <p15:guide id="3" pos="4175" userDrawn="1">
          <p15:clr>
            <a:srgbClr val="F26B43"/>
          </p15:clr>
        </p15:guide>
        <p15:guide id="5" orient="horz" pos="5642" userDrawn="1">
          <p15:clr>
            <a:srgbClr val="F26B43"/>
          </p15:clr>
        </p15:guide>
        <p15:guide id="6" orient="horz" pos="577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image" Target="../media/image8.jpeg"/><Relationship Id="rId5" Type="http://schemas.openxmlformats.org/officeDocument/2006/relationships/image" Target="../media/image7.emf"/><Relationship Id="rId4" Type="http://schemas.openxmlformats.org/officeDocument/2006/relationships/oleObject" Target="../embeddings/oleObject8.bin"/></Relationships>
</file>

<file path=ppt/slides/_rels/slide2.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notesSlide" Target="../notesSlides/notesSlide2.xml"/><Relationship Id="rId7"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oleObject" Target="../embeddings/oleObject9.bin"/></Relationships>
</file>

<file path=ppt/slides/_rels/slide3.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notesSlide" Target="../notesSlides/notesSlide3.xml"/><Relationship Id="rId7"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oleObject" Target="../embeddings/oleObject10.bin"/></Relationships>
</file>

<file path=ppt/slides/_rels/slide4.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notesSlide" Target="../notesSlides/notesSlide4.xml"/><Relationship Id="rId7"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oleObject" Target="../embeddings/oleObject11.bin"/></Relationships>
</file>

<file path=ppt/slides/_rels/slide5.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notesSlide" Target="../notesSlides/notesSlide5.xml"/><Relationship Id="rId7"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13.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oleObject" Target="../embeddings/oleObject12.bin"/></Relationships>
</file>

<file path=ppt/slides/_rels/slide6.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notesSlide" Target="../notesSlides/notesSlide6.xml"/><Relationship Id="rId7"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14.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oleObject" Target="../embeddings/oleObject1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hink-cell data - do not delete" hidden="1">
            <a:extLst>
              <a:ext uri="{FF2B5EF4-FFF2-40B4-BE49-F238E27FC236}">
                <a16:creationId xmlns:a16="http://schemas.microsoft.com/office/drawing/2014/main" id="{51BBC05B-DA65-E9DD-E2D3-4101BB906EB3}"/>
              </a:ext>
            </a:extLst>
          </p:cNvPr>
          <p:cNvGraphicFramePr>
            <a:graphicFrameLocks noChangeAspect="1"/>
          </p:cNvGraphicFramePr>
          <p:nvPr>
            <p:custDataLst>
              <p:tags r:id="rId1"/>
            </p:custDataLst>
            <p:extLst>
              <p:ext uri="{D42A27DB-BD31-4B8C-83A1-F6EECF244321}">
                <p14:modId xmlns:p14="http://schemas.microsoft.com/office/powerpoint/2010/main" val="2220460492"/>
              </p:ext>
            </p:extLst>
          </p:nvPr>
        </p:nvGraphicFramePr>
        <p:xfrm>
          <a:off x="-790206" y="2580177"/>
          <a:ext cx="849" cy="1099"/>
        </p:xfrm>
        <a:graphic>
          <a:graphicData uri="http://schemas.openxmlformats.org/presentationml/2006/ole">
            <mc:AlternateContent xmlns:mc="http://schemas.openxmlformats.org/markup-compatibility/2006">
              <mc:Choice xmlns:v="urn:schemas-microsoft-com:vml" Requires="v">
                <p:oleObj name="think-cell Slide" r:id="rId4" imgW="7772400" imgH="10058400" progId="TCLayout.ActiveDocument.1">
                  <p:embed/>
                </p:oleObj>
              </mc:Choice>
              <mc:Fallback>
                <p:oleObj name="think-cell Slide" r:id="rId4" imgW="7772400" imgH="10058400" progId="TCLayout.ActiveDocument.1">
                  <p:embed/>
                  <p:pic>
                    <p:nvPicPr>
                      <p:cNvPr id="16" name="think-cell data - do not delete" hidden="1">
                        <a:extLst>
                          <a:ext uri="{FF2B5EF4-FFF2-40B4-BE49-F238E27FC236}">
                            <a16:creationId xmlns:a16="http://schemas.microsoft.com/office/drawing/2014/main" id="{51BBC05B-DA65-E9DD-E2D3-4101BB906EB3}"/>
                          </a:ext>
                        </a:extLst>
                      </p:cNvPr>
                      <p:cNvPicPr/>
                      <p:nvPr/>
                    </p:nvPicPr>
                    <p:blipFill>
                      <a:blip r:embed="rId5"/>
                      <a:stretch>
                        <a:fillRect/>
                      </a:stretch>
                    </p:blipFill>
                    <p:spPr>
                      <a:xfrm>
                        <a:off x="-790206" y="2580177"/>
                        <a:ext cx="849" cy="1099"/>
                      </a:xfrm>
                      <a:prstGeom prst="rect">
                        <a:avLst/>
                      </a:prstGeom>
                    </p:spPr>
                  </p:pic>
                </p:oleObj>
              </mc:Fallback>
            </mc:AlternateContent>
          </a:graphicData>
        </a:graphic>
      </p:graphicFrame>
      <p:pic>
        <p:nvPicPr>
          <p:cNvPr id="1035" name="Picture 1034">
            <a:extLst>
              <a:ext uri="{FF2B5EF4-FFF2-40B4-BE49-F238E27FC236}">
                <a16:creationId xmlns:a16="http://schemas.microsoft.com/office/drawing/2014/main" id="{2BC33C85-9A06-B62C-6EE4-46CEC8C8A108}"/>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l="259" t="82547" r="21861"/>
          <a:stretch/>
        </p:blipFill>
        <p:spPr>
          <a:xfrm flipH="1">
            <a:off x="-1" y="-2613"/>
            <a:ext cx="6866851" cy="865601"/>
          </a:xfrm>
          <a:prstGeom prst="rect">
            <a:avLst/>
          </a:prstGeom>
        </p:spPr>
      </p:pic>
      <p:sp>
        <p:nvSpPr>
          <p:cNvPr id="35" name="Rectangle: Rounded Corners 21">
            <a:extLst>
              <a:ext uri="{FF2B5EF4-FFF2-40B4-BE49-F238E27FC236}">
                <a16:creationId xmlns:a16="http://schemas.microsoft.com/office/drawing/2014/main" id="{A4FC3C48-8DE8-6A2F-38B2-0FEEF0F26D0A}"/>
              </a:ext>
            </a:extLst>
          </p:cNvPr>
          <p:cNvSpPr/>
          <p:nvPr/>
        </p:nvSpPr>
        <p:spPr>
          <a:xfrm rot="2700000">
            <a:off x="-874328" y="3296055"/>
            <a:ext cx="1818168" cy="2006793"/>
          </a:xfrm>
          <a:prstGeom prst="roundRect">
            <a:avLst>
              <a:gd name="adj" fmla="val 4715"/>
            </a:avLst>
          </a:prstGeom>
          <a:solidFill>
            <a:srgbClr val="00869B"/>
          </a:solidFill>
          <a:ln w="762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1048" name="Straight Connector 1047">
            <a:extLst>
              <a:ext uri="{FF2B5EF4-FFF2-40B4-BE49-F238E27FC236}">
                <a16:creationId xmlns:a16="http://schemas.microsoft.com/office/drawing/2014/main" id="{ECD45CA0-BB4C-FCEB-D7A2-4FE7D0391E6E}"/>
              </a:ext>
            </a:extLst>
          </p:cNvPr>
          <p:cNvCxnSpPr>
            <a:cxnSpLocks/>
          </p:cNvCxnSpPr>
          <p:nvPr/>
        </p:nvCxnSpPr>
        <p:spPr>
          <a:xfrm flipH="1">
            <a:off x="1676998" y="3008836"/>
            <a:ext cx="4396379" cy="0"/>
          </a:xfrm>
          <a:prstGeom prst="line">
            <a:avLst/>
          </a:prstGeom>
          <a:ln w="12700">
            <a:solidFill>
              <a:srgbClr val="7BC0D5"/>
            </a:solidFill>
            <a:tailEnd type="non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2AB3C74E-22AC-D6F5-B6FC-9B6869E2F9CE}"/>
              </a:ext>
            </a:extLst>
          </p:cNvPr>
          <p:cNvSpPr/>
          <p:nvPr/>
        </p:nvSpPr>
        <p:spPr bwMode="auto">
          <a:xfrm flipH="1">
            <a:off x="-4932" y="825100"/>
            <a:ext cx="6871776" cy="1394489"/>
          </a:xfrm>
          <a:prstGeom prst="rect">
            <a:avLst/>
          </a:prstGeom>
          <a:gradFill flip="none" rotWithShape="1">
            <a:gsLst>
              <a:gs pos="32000">
                <a:schemeClr val="accent5"/>
              </a:gs>
              <a:gs pos="0">
                <a:schemeClr val="accent5">
                  <a:lumMod val="45000"/>
                  <a:lumOff val="55000"/>
                </a:schemeClr>
              </a:gs>
              <a:gs pos="100000">
                <a:schemeClr val="tx2"/>
              </a:gs>
            </a:gsLst>
            <a:lin ang="0" scaled="0"/>
            <a:tileRect/>
          </a:gradFill>
          <a:ln w="9525" cap="flat" cmpd="sng" algn="ctr">
            <a:noFill/>
            <a:prstDash val="solid"/>
            <a:round/>
            <a:headEnd type="none" w="med" len="med"/>
            <a:tailEnd type="none" w="med" len="med"/>
          </a:ln>
          <a:effectLst/>
        </p:spPr>
        <p:txBody>
          <a:bodyPr vert="horz" wrap="square" lIns="63305" tIns="31653" rIns="63305" bIns="31653" numCol="1" rtlCol="0" anchor="t" anchorCtr="0" compatLnSpc="1">
            <a:prstTxWarp prst="textNoShape">
              <a:avLst/>
            </a:prstTxWarp>
          </a:bodyPr>
          <a:lstStyle/>
          <a:p>
            <a:pPr marL="80233" marR="0" lvl="0" indent="-80233" algn="l" defTabSz="633071" rtl="0" eaLnBrk="1" fontAlgn="base" latinLnBrk="0" hangingPunct="1">
              <a:lnSpc>
                <a:spcPct val="100000"/>
              </a:lnSpc>
              <a:spcBef>
                <a:spcPct val="50000"/>
              </a:spcBef>
              <a:spcAft>
                <a:spcPct val="0"/>
              </a:spcAft>
              <a:buClrTx/>
              <a:buSzTx/>
              <a:buFontTx/>
              <a:buChar char="•"/>
              <a:tabLst/>
              <a:defRPr/>
            </a:pPr>
            <a:endParaRPr kumimoji="0" lang="en-US" sz="900" b="0" i="0" u="none" strike="noStrike" kern="1200" cap="none" spc="0" normalizeH="0" baseline="0" noProof="0">
              <a:ln>
                <a:noFill/>
              </a:ln>
              <a:solidFill>
                <a:srgbClr val="002345"/>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pic>
        <p:nvPicPr>
          <p:cNvPr id="3" name="Picture 2">
            <a:extLst>
              <a:ext uri="{FF2B5EF4-FFF2-40B4-BE49-F238E27FC236}">
                <a16:creationId xmlns:a16="http://schemas.microsoft.com/office/drawing/2014/main" id="{8DF84413-5526-BFC6-F658-3AC3072910B5}"/>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l="26871"/>
          <a:stretch/>
        </p:blipFill>
        <p:spPr>
          <a:xfrm flipH="1">
            <a:off x="0" y="4630926"/>
            <a:ext cx="6858000" cy="5275074"/>
          </a:xfrm>
          <a:prstGeom prst="rect">
            <a:avLst/>
          </a:prstGeom>
        </p:spPr>
      </p:pic>
      <p:sp>
        <p:nvSpPr>
          <p:cNvPr id="28" name="Graphic 19">
            <a:extLst>
              <a:ext uri="{FF2B5EF4-FFF2-40B4-BE49-F238E27FC236}">
                <a16:creationId xmlns:a16="http://schemas.microsoft.com/office/drawing/2014/main" id="{18E29468-3A5F-3516-959B-90B06FBD58E8}"/>
              </a:ext>
            </a:extLst>
          </p:cNvPr>
          <p:cNvSpPr/>
          <p:nvPr/>
        </p:nvSpPr>
        <p:spPr>
          <a:xfrm flipH="1">
            <a:off x="-3" y="7960555"/>
            <a:ext cx="6866848" cy="1945445"/>
          </a:xfrm>
          <a:custGeom>
            <a:avLst/>
            <a:gdLst>
              <a:gd name="connsiteX0" fmla="*/ 7526560 w 9985534"/>
              <a:gd name="connsiteY0" fmla="*/ -270 h 2428113"/>
              <a:gd name="connsiteX1" fmla="*/ 125635 w 9985534"/>
              <a:gd name="connsiteY1" fmla="*/ -270 h 2428113"/>
              <a:gd name="connsiteX2" fmla="*/ 0 w 9985534"/>
              <a:gd name="connsiteY2" fmla="*/ 124984 h 2428113"/>
              <a:gd name="connsiteX3" fmla="*/ 0 w 9985534"/>
              <a:gd name="connsiteY3" fmla="*/ 125175 h 2428113"/>
              <a:gd name="connsiteX4" fmla="*/ 0 w 9985534"/>
              <a:gd name="connsiteY4" fmla="*/ 2302399 h 2428113"/>
              <a:gd name="connsiteX5" fmla="*/ 125444 w 9985534"/>
              <a:gd name="connsiteY5" fmla="*/ 2427843 h 2428113"/>
              <a:gd name="connsiteX6" fmla="*/ 9859995 w 9985534"/>
              <a:gd name="connsiteY6" fmla="*/ 2427843 h 2428113"/>
              <a:gd name="connsiteX7" fmla="*/ 9985534 w 9985534"/>
              <a:gd name="connsiteY7" fmla="*/ 2302542 h 2428113"/>
              <a:gd name="connsiteX8" fmla="*/ 9948767 w 9985534"/>
              <a:gd name="connsiteY8" fmla="*/ 2213626 h 2428113"/>
              <a:gd name="connsiteX9" fmla="*/ 7881842 w 9985534"/>
              <a:gd name="connsiteY9" fmla="*/ 147177 h 2428113"/>
              <a:gd name="connsiteX10" fmla="*/ 7526560 w 9985534"/>
              <a:gd name="connsiteY10" fmla="*/ -270 h 2428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85534" h="2428113">
                <a:moveTo>
                  <a:pt x="7526560" y="-270"/>
                </a:moveTo>
                <a:lnTo>
                  <a:pt x="125635" y="-270"/>
                </a:lnTo>
                <a:cubicBezTo>
                  <a:pt x="56354" y="-374"/>
                  <a:pt x="105" y="55699"/>
                  <a:pt x="0" y="124984"/>
                </a:cubicBezTo>
                <a:cubicBezTo>
                  <a:pt x="0" y="125051"/>
                  <a:pt x="0" y="125108"/>
                  <a:pt x="0" y="125175"/>
                </a:cubicBezTo>
                <a:lnTo>
                  <a:pt x="0" y="2302399"/>
                </a:lnTo>
                <a:cubicBezTo>
                  <a:pt x="0" y="2371684"/>
                  <a:pt x="56163" y="2427843"/>
                  <a:pt x="125444" y="2427843"/>
                </a:cubicBezTo>
                <a:lnTo>
                  <a:pt x="9859995" y="2427843"/>
                </a:lnTo>
                <a:cubicBezTo>
                  <a:pt x="9929240" y="2427919"/>
                  <a:pt x="9985534" y="2371817"/>
                  <a:pt x="9985534" y="2302542"/>
                </a:cubicBezTo>
                <a:cubicBezTo>
                  <a:pt x="9985629" y="2269185"/>
                  <a:pt x="9972389" y="2237191"/>
                  <a:pt x="9948767" y="2213626"/>
                </a:cubicBezTo>
                <a:lnTo>
                  <a:pt x="7881842" y="147177"/>
                </a:lnTo>
                <a:cubicBezTo>
                  <a:pt x="7787612" y="52927"/>
                  <a:pt x="7659834" y="-98"/>
                  <a:pt x="7526560" y="-270"/>
                </a:cubicBezTo>
                <a:close/>
              </a:path>
            </a:pathLst>
          </a:custGeom>
          <a:solidFill>
            <a:schemeClr val="bg1"/>
          </a:solidFill>
          <a:ln w="9525" cap="flat">
            <a:noFill/>
            <a:prstDash val="solid"/>
            <a:miter/>
          </a:ln>
          <a:effectLst>
            <a:outerShdw blurRad="508000" dist="50800" dir="5400000" algn="ctr" rotWithShape="0">
              <a:srgbClr val="000000">
                <a:alpha val="16000"/>
              </a:srgbClr>
            </a:outerShdw>
          </a:effectLst>
        </p:spPr>
        <p:txBody>
          <a:bodyPr rtlCol="0" anchor="ctr"/>
          <a:lstStyle/>
          <a:p>
            <a:endParaRPr lang="en-IN"/>
          </a:p>
        </p:txBody>
      </p:sp>
      <p:pic>
        <p:nvPicPr>
          <p:cNvPr id="30" name="Picture 29" descr="A blue and black logo&#10;&#10;Description automatically generated">
            <a:extLst>
              <a:ext uri="{FF2B5EF4-FFF2-40B4-BE49-F238E27FC236}">
                <a16:creationId xmlns:a16="http://schemas.microsoft.com/office/drawing/2014/main" id="{4FF804DF-8C9F-702F-8B9B-34F371713B8E}"/>
              </a:ext>
            </a:extLst>
          </p:cNvPr>
          <p:cNvPicPr>
            <a:picLocks noChangeAspect="1"/>
          </p:cNvPicPr>
          <p:nvPr/>
        </p:nvPicPr>
        <p:blipFill>
          <a:blip r:embed="rId7"/>
          <a:stretch>
            <a:fillRect/>
          </a:stretch>
        </p:blipFill>
        <p:spPr>
          <a:xfrm>
            <a:off x="4088326" y="8429656"/>
            <a:ext cx="2083472" cy="1199561"/>
          </a:xfrm>
          <a:prstGeom prst="rect">
            <a:avLst/>
          </a:prstGeom>
        </p:spPr>
      </p:pic>
      <p:sp>
        <p:nvSpPr>
          <p:cNvPr id="1028" name="Rectangle 1027">
            <a:extLst>
              <a:ext uri="{FF2B5EF4-FFF2-40B4-BE49-F238E27FC236}">
                <a16:creationId xmlns:a16="http://schemas.microsoft.com/office/drawing/2014/main" id="{7A171E6B-7ACC-1ED4-F48D-E1060016C4BE}"/>
              </a:ext>
            </a:extLst>
          </p:cNvPr>
          <p:cNvSpPr/>
          <p:nvPr/>
        </p:nvSpPr>
        <p:spPr bwMode="auto">
          <a:xfrm>
            <a:off x="-4932" y="4473276"/>
            <a:ext cx="6858000" cy="319141"/>
          </a:xfrm>
          <a:prstGeom prst="rect">
            <a:avLst/>
          </a:prstGeom>
          <a:gradFill flip="none" rotWithShape="1">
            <a:gsLst>
              <a:gs pos="68000">
                <a:schemeClr val="accent5"/>
              </a:gs>
              <a:gs pos="0">
                <a:schemeClr val="tx2"/>
              </a:gs>
              <a:gs pos="100000">
                <a:srgbClr val="7BC0D5"/>
              </a:gs>
            </a:gsLst>
            <a:lin ang="0" scaled="0"/>
            <a:tileRect/>
          </a:gradFill>
          <a:ln w="9525" cap="flat" cmpd="sng" algn="ctr">
            <a:noFill/>
            <a:prstDash val="solid"/>
            <a:round/>
            <a:headEnd type="none" w="med" len="med"/>
            <a:tailEnd type="none" w="med" len="med"/>
          </a:ln>
          <a:effectLst/>
        </p:spPr>
        <p:txBody>
          <a:bodyPr vert="horz" wrap="square" lIns="63305" tIns="31653" rIns="63305" bIns="31653" numCol="1" rtlCol="0" anchor="t" anchorCtr="0" compatLnSpc="1">
            <a:prstTxWarp prst="textNoShape">
              <a:avLst/>
            </a:prstTxWarp>
          </a:bodyPr>
          <a:lstStyle/>
          <a:p>
            <a:pPr marL="80233" marR="0" lvl="0" indent="-80233" algn="l" defTabSz="633071" rtl="0" eaLnBrk="1" fontAlgn="base" latinLnBrk="0" hangingPunct="1">
              <a:lnSpc>
                <a:spcPct val="100000"/>
              </a:lnSpc>
              <a:spcBef>
                <a:spcPct val="50000"/>
              </a:spcBef>
              <a:spcAft>
                <a:spcPct val="0"/>
              </a:spcAft>
              <a:buClrTx/>
              <a:buSzTx/>
              <a:buFontTx/>
              <a:buChar char="•"/>
              <a:tabLst/>
              <a:defRPr/>
            </a:pPr>
            <a:endParaRPr kumimoji="0" lang="en-US" sz="900" b="0" i="0" u="none" strike="noStrike" kern="1200" cap="none" spc="0" normalizeH="0" baseline="0" noProof="0">
              <a:ln>
                <a:noFill/>
              </a:ln>
              <a:solidFill>
                <a:srgbClr val="002345"/>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1037" name="Title 3">
            <a:extLst>
              <a:ext uri="{FF2B5EF4-FFF2-40B4-BE49-F238E27FC236}">
                <a16:creationId xmlns:a16="http://schemas.microsoft.com/office/drawing/2014/main" id="{6FE80D7D-40CF-3CC8-BDDC-8F041E8D0DC1}"/>
              </a:ext>
            </a:extLst>
          </p:cNvPr>
          <p:cNvSpPr txBox="1">
            <a:spLocks/>
          </p:cNvSpPr>
          <p:nvPr/>
        </p:nvSpPr>
        <p:spPr>
          <a:xfrm>
            <a:off x="230189" y="876563"/>
            <a:ext cx="6269466" cy="1328685"/>
          </a:xfrm>
          <a:prstGeom prst="rect">
            <a:avLst/>
          </a:prstGeom>
        </p:spPr>
        <p:txBody>
          <a:bodyPr vert="horz" lIns="91440" tIns="45720" rIns="91440" bIns="45720" rtlCol="0" anchor="ctr">
            <a:normAutofit/>
          </a:bodyPr>
          <a:lstStyle>
            <a:lvl1pPr algn="l" defTabSz="1320759" rtl="0" eaLnBrk="1" latinLnBrk="0" hangingPunct="1">
              <a:lnSpc>
                <a:spcPct val="90000"/>
              </a:lnSpc>
              <a:spcBef>
                <a:spcPct val="0"/>
              </a:spcBef>
              <a:buNone/>
              <a:defRPr sz="1800" b="1" kern="1200">
                <a:solidFill>
                  <a:schemeClr val="tx2"/>
                </a:solidFill>
                <a:latin typeface="+mj-lt"/>
                <a:ea typeface="+mj-ea"/>
                <a:cs typeface="+mj-cs"/>
              </a:defRPr>
            </a:lvl1pPr>
          </a:lstStyle>
          <a:p>
            <a:r>
              <a:rPr lang="en-US" sz="2800" dirty="0">
                <a:solidFill>
                  <a:schemeClr val="bg1"/>
                </a:solidFill>
                <a:latin typeface="Andes Bold" panose="02000000000000000000" pitchFamily="2" charset="0"/>
              </a:rPr>
              <a:t>Disaster Risk Finance &amp; Insurance Program </a:t>
            </a:r>
          </a:p>
        </p:txBody>
      </p:sp>
      <p:grpSp>
        <p:nvGrpSpPr>
          <p:cNvPr id="1039" name="Group 1038">
            <a:extLst>
              <a:ext uri="{FF2B5EF4-FFF2-40B4-BE49-F238E27FC236}">
                <a16:creationId xmlns:a16="http://schemas.microsoft.com/office/drawing/2014/main" id="{0155C2FD-8DBC-5905-B239-BB18DAC5BAA3}"/>
              </a:ext>
            </a:extLst>
          </p:cNvPr>
          <p:cNvGrpSpPr/>
          <p:nvPr/>
        </p:nvGrpSpPr>
        <p:grpSpPr>
          <a:xfrm>
            <a:off x="6141808" y="2277560"/>
            <a:ext cx="1432383" cy="1432383"/>
            <a:chOff x="11201202" y="2534835"/>
            <a:chExt cx="2128981" cy="2128981"/>
          </a:xfrm>
        </p:grpSpPr>
        <p:sp>
          <p:nvSpPr>
            <p:cNvPr id="1040" name="Rectangle: Rounded Corners 31">
              <a:extLst>
                <a:ext uri="{FF2B5EF4-FFF2-40B4-BE49-F238E27FC236}">
                  <a16:creationId xmlns:a16="http://schemas.microsoft.com/office/drawing/2014/main" id="{E4132748-57B4-D9B1-7A7A-1DBA020568C7}"/>
                </a:ext>
              </a:extLst>
            </p:cNvPr>
            <p:cNvSpPr/>
            <p:nvPr/>
          </p:nvSpPr>
          <p:spPr>
            <a:xfrm rot="2700000">
              <a:off x="11201202" y="2534835"/>
              <a:ext cx="2128981" cy="2128981"/>
            </a:xfrm>
            <a:prstGeom prst="roundRect">
              <a:avLst>
                <a:gd name="adj" fmla="val 4715"/>
              </a:avLst>
            </a:prstGeom>
            <a:solidFill>
              <a:schemeClr val="bg1"/>
            </a:solidFill>
            <a:ln w="12700">
              <a:solidFill>
                <a:srgbClr val="7BBFD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41" name="Rectangle: Rounded Corners 2">
              <a:extLst>
                <a:ext uri="{FF2B5EF4-FFF2-40B4-BE49-F238E27FC236}">
                  <a16:creationId xmlns:a16="http://schemas.microsoft.com/office/drawing/2014/main" id="{EBC7F899-7E10-DCE0-7586-248B58A919A6}"/>
                </a:ext>
              </a:extLst>
            </p:cNvPr>
            <p:cNvSpPr/>
            <p:nvPr/>
          </p:nvSpPr>
          <p:spPr>
            <a:xfrm rot="2700000">
              <a:off x="11448264" y="2757318"/>
              <a:ext cx="1684018" cy="1684020"/>
            </a:xfrm>
            <a:prstGeom prst="roundRect">
              <a:avLst>
                <a:gd name="adj" fmla="val 4715"/>
              </a:avLst>
            </a:prstGeom>
            <a:solidFill>
              <a:srgbClr val="7BBFD4"/>
            </a:solidFill>
            <a:ln w="12700">
              <a:solidFill>
                <a:srgbClr val="7BBFD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grpSp>
      <p:grpSp>
        <p:nvGrpSpPr>
          <p:cNvPr id="1042" name="Group 1041">
            <a:extLst>
              <a:ext uri="{FF2B5EF4-FFF2-40B4-BE49-F238E27FC236}">
                <a16:creationId xmlns:a16="http://schemas.microsoft.com/office/drawing/2014/main" id="{13C06736-1CE7-4357-D93F-31F0B12627FA}"/>
              </a:ext>
            </a:extLst>
          </p:cNvPr>
          <p:cNvGrpSpPr/>
          <p:nvPr/>
        </p:nvGrpSpPr>
        <p:grpSpPr>
          <a:xfrm>
            <a:off x="156715" y="2094777"/>
            <a:ext cx="720747" cy="720337"/>
            <a:chOff x="5936977" y="893626"/>
            <a:chExt cx="972000" cy="971447"/>
          </a:xfrm>
        </p:grpSpPr>
        <p:sp>
          <p:nvSpPr>
            <p:cNvPr id="1043" name="Rectangle: Rounded Corners 29">
              <a:extLst>
                <a:ext uri="{FF2B5EF4-FFF2-40B4-BE49-F238E27FC236}">
                  <a16:creationId xmlns:a16="http://schemas.microsoft.com/office/drawing/2014/main" id="{9D3A2700-B1DA-4419-080A-B89C78716415}"/>
                </a:ext>
              </a:extLst>
            </p:cNvPr>
            <p:cNvSpPr/>
            <p:nvPr/>
          </p:nvSpPr>
          <p:spPr>
            <a:xfrm rot="2700000">
              <a:off x="5937253" y="893350"/>
              <a:ext cx="971447" cy="972000"/>
            </a:xfrm>
            <a:prstGeom prst="roundRect">
              <a:avLst>
                <a:gd name="adj" fmla="val 9270"/>
              </a:avLst>
            </a:prstGeom>
            <a:noFill/>
            <a:ln>
              <a:solidFill>
                <a:srgbClr val="FFC81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44" name="Rectangle: Rounded Corners 32">
              <a:extLst>
                <a:ext uri="{FF2B5EF4-FFF2-40B4-BE49-F238E27FC236}">
                  <a16:creationId xmlns:a16="http://schemas.microsoft.com/office/drawing/2014/main" id="{DFA568C3-9085-4C50-6ED2-FE1ED267EB90}"/>
                </a:ext>
              </a:extLst>
            </p:cNvPr>
            <p:cNvSpPr/>
            <p:nvPr/>
          </p:nvSpPr>
          <p:spPr>
            <a:xfrm rot="2700000">
              <a:off x="6058454" y="1014620"/>
              <a:ext cx="729045" cy="729460"/>
            </a:xfrm>
            <a:prstGeom prst="roundRect">
              <a:avLst>
                <a:gd name="adj" fmla="val 9270"/>
              </a:avLst>
            </a:prstGeom>
            <a:solidFill>
              <a:srgbClr val="FFC8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1046" name="Title 3">
            <a:extLst>
              <a:ext uri="{FF2B5EF4-FFF2-40B4-BE49-F238E27FC236}">
                <a16:creationId xmlns:a16="http://schemas.microsoft.com/office/drawing/2014/main" id="{635DCEB2-9AD8-F24D-6549-390E598E19B6}"/>
              </a:ext>
            </a:extLst>
          </p:cNvPr>
          <p:cNvSpPr txBox="1">
            <a:spLocks/>
          </p:cNvSpPr>
          <p:nvPr/>
        </p:nvSpPr>
        <p:spPr>
          <a:xfrm>
            <a:off x="1587901" y="2810439"/>
            <a:ext cx="3627940" cy="1503592"/>
          </a:xfrm>
          <a:prstGeom prst="rect">
            <a:avLst/>
          </a:prstGeom>
        </p:spPr>
        <p:txBody>
          <a:bodyPr vert="horz" lIns="91440" tIns="45720" rIns="91440" bIns="45720" rtlCol="0" anchor="ctr">
            <a:normAutofit/>
          </a:bodyPr>
          <a:lstStyle>
            <a:lvl1pPr algn="l" defTabSz="1320759" rtl="0" eaLnBrk="1" latinLnBrk="0" hangingPunct="1">
              <a:lnSpc>
                <a:spcPct val="90000"/>
              </a:lnSpc>
              <a:spcBef>
                <a:spcPct val="0"/>
              </a:spcBef>
              <a:buNone/>
              <a:defRPr sz="1800" b="1" kern="1200">
                <a:solidFill>
                  <a:schemeClr val="tx2"/>
                </a:solidFill>
                <a:latin typeface="+mj-lt"/>
                <a:ea typeface="+mj-ea"/>
                <a:cs typeface="+mj-cs"/>
              </a:defRPr>
            </a:lvl1pPr>
          </a:lstStyle>
          <a:p>
            <a:r>
              <a:rPr lang="en-US" sz="2800" dirty="0">
                <a:latin typeface="Andes Bold" panose="02000000000000000000" pitchFamily="2" charset="0"/>
              </a:rPr>
              <a:t>Glossary of terms in DRF practice </a:t>
            </a:r>
          </a:p>
        </p:txBody>
      </p:sp>
      <p:grpSp>
        <p:nvGrpSpPr>
          <p:cNvPr id="1052" name="Group 1051">
            <a:extLst>
              <a:ext uri="{FF2B5EF4-FFF2-40B4-BE49-F238E27FC236}">
                <a16:creationId xmlns:a16="http://schemas.microsoft.com/office/drawing/2014/main" id="{0DEFFDE6-4EBD-DFAC-8F54-31FE76175D3D}"/>
              </a:ext>
            </a:extLst>
          </p:cNvPr>
          <p:cNvGrpSpPr/>
          <p:nvPr/>
        </p:nvGrpSpPr>
        <p:grpSpPr>
          <a:xfrm>
            <a:off x="712239" y="3001869"/>
            <a:ext cx="497368" cy="497085"/>
            <a:chOff x="5936977" y="893626"/>
            <a:chExt cx="972000" cy="971447"/>
          </a:xfrm>
        </p:grpSpPr>
        <p:sp>
          <p:nvSpPr>
            <p:cNvPr id="1053" name="Rectangle: Rounded Corners 29">
              <a:extLst>
                <a:ext uri="{FF2B5EF4-FFF2-40B4-BE49-F238E27FC236}">
                  <a16:creationId xmlns:a16="http://schemas.microsoft.com/office/drawing/2014/main" id="{72A80137-8D6D-B1FE-FA3E-0639512E3C95}"/>
                </a:ext>
              </a:extLst>
            </p:cNvPr>
            <p:cNvSpPr/>
            <p:nvPr/>
          </p:nvSpPr>
          <p:spPr>
            <a:xfrm rot="2700000">
              <a:off x="5937253" y="893350"/>
              <a:ext cx="971447" cy="972000"/>
            </a:xfrm>
            <a:prstGeom prst="roundRect">
              <a:avLst>
                <a:gd name="adj" fmla="val 9270"/>
              </a:avLst>
            </a:prstGeom>
            <a:no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54" name="Rectangle: Rounded Corners 32">
              <a:extLst>
                <a:ext uri="{FF2B5EF4-FFF2-40B4-BE49-F238E27FC236}">
                  <a16:creationId xmlns:a16="http://schemas.microsoft.com/office/drawing/2014/main" id="{337DB0F8-5395-6DF9-BC4C-B23E0C56A28C}"/>
                </a:ext>
              </a:extLst>
            </p:cNvPr>
            <p:cNvSpPr/>
            <p:nvPr/>
          </p:nvSpPr>
          <p:spPr>
            <a:xfrm rot="2700000">
              <a:off x="6058454" y="1014620"/>
              <a:ext cx="729045" cy="729460"/>
            </a:xfrm>
            <a:prstGeom prst="roundRect">
              <a:avLst>
                <a:gd name="adj" fmla="val 927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grpSp>
    </p:spTree>
    <p:extLst>
      <p:ext uri="{BB962C8B-B14F-4D97-AF65-F5344CB8AC3E}">
        <p14:creationId xmlns:p14="http://schemas.microsoft.com/office/powerpoint/2010/main" val="3979564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think-cell data - do not delete" hidden="1">
            <a:extLst>
              <a:ext uri="{FF2B5EF4-FFF2-40B4-BE49-F238E27FC236}">
                <a16:creationId xmlns:a16="http://schemas.microsoft.com/office/drawing/2014/main" id="{6D56B0D3-8CBF-0F10-E088-A75732BD8FAF}"/>
              </a:ext>
            </a:extLst>
          </p:cNvPr>
          <p:cNvGraphicFramePr>
            <a:graphicFrameLocks noChangeAspect="1"/>
          </p:cNvGraphicFramePr>
          <p:nvPr>
            <p:custDataLst>
              <p:tags r:id="rId1"/>
            </p:custDataLst>
            <p:extLst>
              <p:ext uri="{D42A27DB-BD31-4B8C-83A1-F6EECF244321}">
                <p14:modId xmlns:p14="http://schemas.microsoft.com/office/powerpoint/2010/main" val="2328268579"/>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4" imgW="7772400" imgH="10058400" progId="TCLayout.ActiveDocument.1">
                  <p:embed/>
                </p:oleObj>
              </mc:Choice>
              <mc:Fallback>
                <p:oleObj name="think-cell Slide" r:id="rId4" imgW="7772400" imgH="10058400" progId="TCLayout.ActiveDocument.1">
                  <p:embed/>
                  <p:pic>
                    <p:nvPicPr>
                      <p:cNvPr id="29" name="think-cell data - do not delete" hidden="1">
                        <a:extLst>
                          <a:ext uri="{FF2B5EF4-FFF2-40B4-BE49-F238E27FC236}">
                            <a16:creationId xmlns:a16="http://schemas.microsoft.com/office/drawing/2014/main" id="{6D56B0D3-8CBF-0F10-E088-A75732BD8FAF}"/>
                          </a:ext>
                        </a:extLst>
                      </p:cNvPr>
                      <p:cNvPicPr/>
                      <p:nvPr/>
                    </p:nvPicPr>
                    <p:blipFill>
                      <a:blip r:embed="rId5"/>
                      <a:stretch>
                        <a:fillRect/>
                      </a:stretch>
                    </p:blipFill>
                    <p:spPr>
                      <a:xfrm>
                        <a:off x="1588" y="1588"/>
                        <a:ext cx="1227" cy="1588"/>
                      </a:xfrm>
                      <a:prstGeom prst="rect">
                        <a:avLst/>
                      </a:prstGeom>
                    </p:spPr>
                  </p:pic>
                </p:oleObj>
              </mc:Fallback>
            </mc:AlternateContent>
          </a:graphicData>
        </a:graphic>
      </p:graphicFrame>
      <p:pic>
        <p:nvPicPr>
          <p:cNvPr id="6" name="Picture 5">
            <a:extLst>
              <a:ext uri="{FF2B5EF4-FFF2-40B4-BE49-F238E27FC236}">
                <a16:creationId xmlns:a16="http://schemas.microsoft.com/office/drawing/2014/main" id="{E82BFF59-00B7-7E53-44C5-A61F536C428D}"/>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l="82164" t="20800" r="-967" b="22959"/>
          <a:stretch/>
        </p:blipFill>
        <p:spPr>
          <a:xfrm flipH="1">
            <a:off x="6221413" y="1410739"/>
            <a:ext cx="406400" cy="7747863"/>
          </a:xfrm>
          <a:prstGeom prst="rect">
            <a:avLst/>
          </a:prstGeom>
        </p:spPr>
      </p:pic>
      <p:sp>
        <p:nvSpPr>
          <p:cNvPr id="2" name="Rectangle 1">
            <a:extLst>
              <a:ext uri="{FF2B5EF4-FFF2-40B4-BE49-F238E27FC236}">
                <a16:creationId xmlns:a16="http://schemas.microsoft.com/office/drawing/2014/main" id="{07A0A087-B081-8C68-BF13-DE3AB905C156}"/>
              </a:ext>
            </a:extLst>
          </p:cNvPr>
          <p:cNvSpPr/>
          <p:nvPr/>
        </p:nvSpPr>
        <p:spPr bwMode="auto">
          <a:xfrm>
            <a:off x="230188" y="825101"/>
            <a:ext cx="6397625" cy="82428"/>
          </a:xfrm>
          <a:prstGeom prst="rect">
            <a:avLst/>
          </a:prstGeom>
          <a:gradFill flip="none" rotWithShape="1">
            <a:gsLst>
              <a:gs pos="32000">
                <a:schemeClr val="accent5"/>
              </a:gs>
              <a:gs pos="0">
                <a:schemeClr val="accent5">
                  <a:lumMod val="45000"/>
                  <a:lumOff val="55000"/>
                </a:schemeClr>
              </a:gs>
              <a:gs pos="100000">
                <a:schemeClr val="tx2"/>
              </a:gs>
            </a:gsLst>
            <a:lin ang="0" scaled="0"/>
            <a:tileRect/>
          </a:gradFill>
          <a:ln w="9525" cap="flat" cmpd="sng" algn="ctr">
            <a:noFill/>
            <a:prstDash val="solid"/>
            <a:round/>
            <a:headEnd type="none" w="med" len="med"/>
            <a:tailEnd type="none" w="med" len="med"/>
          </a:ln>
          <a:effectLst/>
        </p:spPr>
        <p:txBody>
          <a:bodyPr vert="horz" wrap="square" lIns="63305" tIns="31653" rIns="63305" bIns="31653" numCol="1" rtlCol="0" anchor="t" anchorCtr="0" compatLnSpc="1">
            <a:prstTxWarp prst="textNoShape">
              <a:avLst/>
            </a:prstTxWarp>
          </a:bodyPr>
          <a:lstStyle/>
          <a:p>
            <a:pPr marL="80233" marR="0" lvl="0" indent="-80233" algn="l" defTabSz="633071" rtl="0" eaLnBrk="1" fontAlgn="base" latinLnBrk="0" hangingPunct="1">
              <a:lnSpc>
                <a:spcPct val="100000"/>
              </a:lnSpc>
              <a:spcBef>
                <a:spcPct val="50000"/>
              </a:spcBef>
              <a:spcAft>
                <a:spcPct val="0"/>
              </a:spcAft>
              <a:buClrTx/>
              <a:buSzTx/>
              <a:buFontTx/>
              <a:buChar char="•"/>
              <a:tabLst/>
              <a:defRPr/>
            </a:pPr>
            <a:endParaRPr kumimoji="0" lang="en-US" sz="900" b="0" i="0" u="none" strike="noStrike" kern="1200" cap="none" spc="0" normalizeH="0" baseline="0" noProof="0">
              <a:ln>
                <a:noFill/>
              </a:ln>
              <a:solidFill>
                <a:srgbClr val="002345"/>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grpSp>
        <p:nvGrpSpPr>
          <p:cNvPr id="30" name="Group 29">
            <a:extLst>
              <a:ext uri="{FF2B5EF4-FFF2-40B4-BE49-F238E27FC236}">
                <a16:creationId xmlns:a16="http://schemas.microsoft.com/office/drawing/2014/main" id="{9F598A27-2117-9096-E320-85271CD58F5A}"/>
              </a:ext>
            </a:extLst>
          </p:cNvPr>
          <p:cNvGrpSpPr/>
          <p:nvPr/>
        </p:nvGrpSpPr>
        <p:grpSpPr>
          <a:xfrm>
            <a:off x="0" y="391655"/>
            <a:ext cx="3928672" cy="926399"/>
            <a:chOff x="-455544" y="1522243"/>
            <a:chExt cx="4883344" cy="1151515"/>
          </a:xfrm>
        </p:grpSpPr>
        <p:sp>
          <p:nvSpPr>
            <p:cNvPr id="31" name="Rectangle: Rounded Corners 94">
              <a:extLst>
                <a:ext uri="{FF2B5EF4-FFF2-40B4-BE49-F238E27FC236}">
                  <a16:creationId xmlns:a16="http://schemas.microsoft.com/office/drawing/2014/main" id="{5DEFB05A-E7DD-199B-40EA-25F78B3ADCB5}"/>
                </a:ext>
              </a:extLst>
            </p:cNvPr>
            <p:cNvSpPr/>
            <p:nvPr/>
          </p:nvSpPr>
          <p:spPr>
            <a:xfrm rot="5400000" flipH="1">
              <a:off x="1655749" y="-98292"/>
              <a:ext cx="1151515" cy="4392586"/>
            </a:xfrm>
            <a:prstGeom prst="roundRect">
              <a:avLst>
                <a:gd name="adj" fmla="val 50000"/>
              </a:avLst>
            </a:prstGeom>
            <a:solidFill>
              <a:schemeClr val="bg1"/>
            </a:solidFill>
            <a:ln>
              <a:noFill/>
            </a:ln>
            <a:effectLst>
              <a:outerShdw blurRad="571500" dist="50800" dir="5400000" algn="ctr" rotWithShape="0">
                <a:srgbClr val="000000">
                  <a:alpha val="16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lumMod val="75000"/>
                    <a:lumOff val="25000"/>
                  </a:schemeClr>
                </a:solidFill>
                <a:latin typeface="Roboto" panose="02000000000000000000" pitchFamily="2" charset="0"/>
              </a:endParaRPr>
            </a:p>
          </p:txBody>
        </p:sp>
        <p:sp>
          <p:nvSpPr>
            <p:cNvPr id="32" name="Rectangle: Top Corners Rounded 96">
              <a:extLst>
                <a:ext uri="{FF2B5EF4-FFF2-40B4-BE49-F238E27FC236}">
                  <a16:creationId xmlns:a16="http://schemas.microsoft.com/office/drawing/2014/main" id="{56FB338F-C8CD-762C-18D1-4CA364B62467}"/>
                </a:ext>
              </a:extLst>
            </p:cNvPr>
            <p:cNvSpPr/>
            <p:nvPr/>
          </p:nvSpPr>
          <p:spPr>
            <a:xfrm rot="5400000" flipH="1">
              <a:off x="1164991" y="-98292"/>
              <a:ext cx="1151515" cy="4392586"/>
            </a:xfrm>
            <a:prstGeom prst="round2SameRect">
              <a:avLst>
                <a:gd name="adj1" fmla="val 50000"/>
                <a:gd name="adj2" fmla="val 0"/>
              </a:avLst>
            </a:prstGeom>
            <a:solidFill>
              <a:schemeClr val="bg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lumMod val="75000"/>
                    <a:lumOff val="25000"/>
                  </a:schemeClr>
                </a:solidFill>
                <a:latin typeface="Roboto" panose="02000000000000000000" pitchFamily="2" charset="0"/>
              </a:endParaRPr>
            </a:p>
          </p:txBody>
        </p:sp>
        <p:sp>
          <p:nvSpPr>
            <p:cNvPr id="34" name="Oval 33">
              <a:extLst>
                <a:ext uri="{FF2B5EF4-FFF2-40B4-BE49-F238E27FC236}">
                  <a16:creationId xmlns:a16="http://schemas.microsoft.com/office/drawing/2014/main" id="{E9198AD2-F188-0065-7461-3EB273D35661}"/>
                </a:ext>
              </a:extLst>
            </p:cNvPr>
            <p:cNvSpPr/>
            <p:nvPr/>
          </p:nvSpPr>
          <p:spPr>
            <a:xfrm rot="5400000" flipH="1">
              <a:off x="3462164" y="1752738"/>
              <a:ext cx="661471" cy="661470"/>
            </a:xfrm>
            <a:prstGeom prst="ellipse">
              <a:avLst/>
            </a:prstGeom>
            <a:solidFill>
              <a:schemeClr val="bg2"/>
            </a:solidFill>
            <a:ln w="1905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lumMod val="75000"/>
                    <a:lumOff val="25000"/>
                  </a:schemeClr>
                </a:solidFill>
                <a:latin typeface="Roboto" panose="02000000000000000000" pitchFamily="2" charset="0"/>
              </a:endParaRPr>
            </a:p>
          </p:txBody>
        </p:sp>
      </p:grpSp>
      <p:sp>
        <p:nvSpPr>
          <p:cNvPr id="36" name="TextBox 35">
            <a:extLst>
              <a:ext uri="{FF2B5EF4-FFF2-40B4-BE49-F238E27FC236}">
                <a16:creationId xmlns:a16="http://schemas.microsoft.com/office/drawing/2014/main" id="{DAB890BB-074C-6504-1969-6DA8FFED592D}"/>
              </a:ext>
            </a:extLst>
          </p:cNvPr>
          <p:cNvSpPr txBox="1"/>
          <p:nvPr/>
        </p:nvSpPr>
        <p:spPr>
          <a:xfrm>
            <a:off x="230189" y="490374"/>
            <a:ext cx="2925444" cy="672355"/>
          </a:xfrm>
          <a:prstGeom prst="rect">
            <a:avLst/>
          </a:prstGeom>
        </p:spPr>
        <p:txBody>
          <a:bodyPr vert="horz" wrap="square" lIns="91440" tIns="45720" rIns="91440" bIns="45720" rtlCol="0" anchor="ctr">
            <a:noAutofit/>
          </a:bodyPr>
          <a:lstStyle/>
          <a:p>
            <a:pPr algn="l">
              <a:spcBef>
                <a:spcPts val="600"/>
              </a:spcBef>
            </a:pPr>
            <a:r>
              <a:rPr lang="en-US" b="1" dirty="0">
                <a:solidFill>
                  <a:schemeClr val="bg2"/>
                </a:solidFill>
              </a:rPr>
              <a:t>Glossary of terms </a:t>
            </a:r>
          </a:p>
        </p:txBody>
      </p:sp>
      <p:sp>
        <p:nvSpPr>
          <p:cNvPr id="59" name="Rectangle: Rounded Corners 4">
            <a:extLst>
              <a:ext uri="{FF2B5EF4-FFF2-40B4-BE49-F238E27FC236}">
                <a16:creationId xmlns:a16="http://schemas.microsoft.com/office/drawing/2014/main" id="{420DBDDC-FBB3-2066-06D0-627A76553DF3}"/>
              </a:ext>
            </a:extLst>
          </p:cNvPr>
          <p:cNvSpPr/>
          <p:nvPr/>
        </p:nvSpPr>
        <p:spPr>
          <a:xfrm>
            <a:off x="249903" y="1410740"/>
            <a:ext cx="1165578" cy="7753897"/>
          </a:xfrm>
          <a:prstGeom prst="roundRect">
            <a:avLst>
              <a:gd name="adj" fmla="val 0"/>
            </a:avLst>
          </a:prstGeom>
          <a:solidFill>
            <a:schemeClr val="bg1">
              <a:alpha val="87380"/>
            </a:schemeClr>
          </a:solidFill>
          <a:ln>
            <a:noFill/>
          </a:ln>
          <a:effectLst>
            <a:outerShdw blurRad="241300" dist="50800" dir="5400000" algn="ctr" rotWithShape="0">
              <a:srgbClr val="000000">
                <a:alpha val="22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graphicFrame>
        <p:nvGraphicFramePr>
          <p:cNvPr id="5" name="Table 4">
            <a:extLst>
              <a:ext uri="{FF2B5EF4-FFF2-40B4-BE49-F238E27FC236}">
                <a16:creationId xmlns:a16="http://schemas.microsoft.com/office/drawing/2014/main" id="{1BF42EFC-00CC-6E32-2FFB-73BD7ADF1416}"/>
              </a:ext>
            </a:extLst>
          </p:cNvPr>
          <p:cNvGraphicFramePr>
            <a:graphicFrameLocks noGrp="1"/>
          </p:cNvGraphicFramePr>
          <p:nvPr>
            <p:extLst>
              <p:ext uri="{D42A27DB-BD31-4B8C-83A1-F6EECF244321}">
                <p14:modId xmlns:p14="http://schemas.microsoft.com/office/powerpoint/2010/main" val="2481857482"/>
              </p:ext>
            </p:extLst>
          </p:nvPr>
        </p:nvGraphicFramePr>
        <p:xfrm>
          <a:off x="230188" y="1416773"/>
          <a:ext cx="6397625" cy="7747864"/>
        </p:xfrm>
        <a:graphic>
          <a:graphicData uri="http://schemas.openxmlformats.org/drawingml/2006/table">
            <a:tbl>
              <a:tblPr firstRow="1" bandRow="1">
                <a:tableStyleId>{5940675A-B579-460E-94D1-54222C63F5DA}</a:tableStyleId>
              </a:tblPr>
              <a:tblGrid>
                <a:gridCol w="1193498">
                  <a:extLst>
                    <a:ext uri="{9D8B030D-6E8A-4147-A177-3AD203B41FA5}">
                      <a16:colId xmlns:a16="http://schemas.microsoft.com/office/drawing/2014/main" val="2619434737"/>
                    </a:ext>
                  </a:extLst>
                </a:gridCol>
                <a:gridCol w="5204127">
                  <a:extLst>
                    <a:ext uri="{9D8B030D-6E8A-4147-A177-3AD203B41FA5}">
                      <a16:colId xmlns:a16="http://schemas.microsoft.com/office/drawing/2014/main" val="4112274685"/>
                    </a:ext>
                  </a:extLst>
                </a:gridCol>
              </a:tblGrid>
              <a:tr h="351119">
                <a:tc>
                  <a:txBody>
                    <a:bodyPr/>
                    <a:lstStyle/>
                    <a:p>
                      <a:r>
                        <a:rPr lang="en-US" sz="1600" b="1" dirty="0">
                          <a:solidFill>
                            <a:schemeClr val="bg1"/>
                          </a:solidFill>
                          <a:latin typeface="Andes Bold" panose="02000000000000000000" pitchFamily="2" charset="0"/>
                        </a:rPr>
                        <a:t>Term </a:t>
                      </a:r>
                    </a:p>
                  </a:txBody>
                  <a:tcPr>
                    <a:lnL w="1905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ysDot"/>
                      <a:round/>
                      <a:headEnd type="none" w="med" len="med"/>
                      <a:tailEnd type="none" w="med" len="med"/>
                    </a:lnB>
                    <a:solidFill>
                      <a:schemeClr val="bg2"/>
                    </a:solidFill>
                  </a:tcPr>
                </a:tc>
                <a:tc>
                  <a:txBody>
                    <a:bodyPr/>
                    <a:lstStyle/>
                    <a:p>
                      <a:r>
                        <a:rPr lang="en-US" sz="1600" b="1" dirty="0">
                          <a:solidFill>
                            <a:schemeClr val="bg1"/>
                          </a:solidFill>
                          <a:latin typeface="Andes Bold" panose="02000000000000000000" pitchFamily="2" charset="0"/>
                        </a:rPr>
                        <a:t>Proposed Definition(s) </a:t>
                      </a:r>
                    </a:p>
                  </a:txBody>
                  <a:tcPr>
                    <a:lnL w="28575"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ysDot"/>
                      <a:round/>
                      <a:headEnd type="none" w="med" len="med"/>
                      <a:tailEnd type="none" w="med" len="med"/>
                    </a:lnB>
                    <a:solidFill>
                      <a:schemeClr val="bg2"/>
                    </a:solidFill>
                  </a:tcPr>
                </a:tc>
                <a:extLst>
                  <a:ext uri="{0D108BD9-81ED-4DB2-BD59-A6C34878D82A}">
                    <a16:rowId xmlns:a16="http://schemas.microsoft.com/office/drawing/2014/main" val="61843876"/>
                  </a:ext>
                </a:extLst>
              </a:tr>
              <a:tr h="701709">
                <a:tc>
                  <a:txBody>
                    <a:bodyPr/>
                    <a:lstStyle/>
                    <a:p>
                      <a:r>
                        <a:rPr lang="en-US" sz="1200" b="1" dirty="0">
                          <a:solidFill>
                            <a:schemeClr val="tx2"/>
                          </a:solidFill>
                          <a:latin typeface="Andes Bold" panose="02000000000000000000" pitchFamily="2" charset="0"/>
                        </a:rPr>
                        <a:t>Average Annual Loss (AAL) </a:t>
                      </a:r>
                    </a:p>
                  </a:txBody>
                  <a:tcPr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r>
                        <a:rPr lang="en-US" sz="1100" b="0" i="0" dirty="0">
                          <a:latin typeface="Andes" panose="02000000000000000000" pitchFamily="2" charset="0"/>
                        </a:rPr>
                        <a:t>The average of expected (or potential) loss over a period of many years; calculated as the sum of all expected/simulated losses over a period of time, divided by the number of years. Also known as Annual Expected Loss (AEL)</a:t>
                      </a:r>
                    </a:p>
                  </a:txBody>
                  <a:tcPr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1794045805"/>
                  </a:ext>
                </a:extLst>
              </a:tr>
              <a:tr h="383039">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rPr>
                        <a:t>Budget Allocation</a:t>
                      </a:r>
                      <a:endParaRPr lang="en-US" sz="1200" b="1" kern="1200" dirty="0">
                        <a:solidFill>
                          <a:schemeClr val="tx2"/>
                        </a:solidFill>
                        <a:latin typeface="Andes Bold" panose="02000000000000000000" pitchFamily="2" charset="0"/>
                        <a:ea typeface="+mn-ea"/>
                        <a:cs typeface="+mn-cs"/>
                      </a:endParaRP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b="0" i="0" kern="1200" dirty="0">
                          <a:solidFill>
                            <a:schemeClr val="dk1"/>
                          </a:solidFill>
                          <a:latin typeface="Andes" panose="02000000000000000000" pitchFamily="2" charset="0"/>
                        </a:rPr>
                        <a:t>An amount of funding set aside to cover specific planned expenditures.</a:t>
                      </a:r>
                      <a:endParaRPr lang="en-US" sz="1100" b="0" i="0" kern="1200" dirty="0">
                        <a:solidFill>
                          <a:schemeClr val="dk1"/>
                        </a:solidFill>
                        <a:latin typeface="Andes" panose="02000000000000000000" pitchFamily="2" charset="0"/>
                        <a:ea typeface="+mn-ea"/>
                        <a:cs typeface="+mn-cs"/>
                      </a:endParaRP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302608012"/>
                  </a:ext>
                </a:extLst>
              </a:tr>
              <a:tr h="526678">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rPr>
                        <a:t>Budget Reallocation</a:t>
                      </a:r>
                      <a:endParaRPr lang="en-US" sz="1200" b="1" kern="1200" dirty="0">
                        <a:solidFill>
                          <a:schemeClr val="tx2"/>
                        </a:solidFill>
                        <a:latin typeface="Andes Bold" panose="02000000000000000000" pitchFamily="2" charset="0"/>
                        <a:ea typeface="+mn-ea"/>
                        <a:cs typeface="+mn-cs"/>
                      </a:endParaRP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b="0" i="0" kern="1200" dirty="0">
                          <a:solidFill>
                            <a:schemeClr val="dk1"/>
                          </a:solidFill>
                          <a:latin typeface="Andes" panose="02000000000000000000" pitchFamily="2" charset="0"/>
                        </a:rPr>
                        <a:t>The process of moving appropriated funds from an existing budget category to another without increasing the total budget; can be used as a budget mechanism to finance disaster-related costs.</a:t>
                      </a:r>
                      <a:endParaRPr lang="en-US" sz="1100" b="0" i="0" kern="1200" dirty="0">
                        <a:solidFill>
                          <a:schemeClr val="dk1"/>
                        </a:solidFill>
                        <a:latin typeface="Andes" panose="02000000000000000000" pitchFamily="2" charset="0"/>
                        <a:ea typeface="+mn-ea"/>
                        <a:cs typeface="+mn-cs"/>
                      </a:endParaRP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75022105"/>
                  </a:ext>
                </a:extLst>
              </a:tr>
              <a:tr h="935611">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rPr>
                        <a:t>Capital Market</a:t>
                      </a:r>
                    </a:p>
                    <a:p>
                      <a:pPr marL="114300" indent="0" algn="l" defTabSz="1320759" rtl="0" eaLnBrk="1" latinLnBrk="0" hangingPunct="1">
                        <a:tabLst/>
                      </a:pPr>
                      <a:r>
                        <a:rPr lang="en-US" sz="1200" b="1" kern="1200" dirty="0">
                          <a:solidFill>
                            <a:schemeClr val="tx2"/>
                          </a:solidFill>
                          <a:latin typeface="Andes Bold" panose="02000000000000000000" pitchFamily="2" charset="0"/>
                        </a:rPr>
                        <a:t>Instrument</a:t>
                      </a:r>
                      <a:endParaRPr lang="en-US" sz="1200" b="1" kern="1200" dirty="0">
                        <a:solidFill>
                          <a:schemeClr val="tx2"/>
                        </a:solidFill>
                        <a:latin typeface="Andes Bold" panose="02000000000000000000" pitchFamily="2" charset="0"/>
                        <a:ea typeface="+mn-ea"/>
                        <a:cs typeface="+mn-cs"/>
                      </a:endParaRP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b="0" i="0" kern="1200" dirty="0">
                          <a:solidFill>
                            <a:schemeClr val="dk1"/>
                          </a:solidFill>
                          <a:latin typeface="Andes" panose="02000000000000000000" pitchFamily="2" charset="0"/>
                        </a:rPr>
                        <a:t>A financial instrument, in the form of debt or equity, that is traded on a securities exchange or directly between investors and borrowers; a capital market instrument is structured in the same way as reinsurance, except with investors rather than insurers, providing the protection; it can be used to finance disaster-related costs. Examples are catastrophe bonds and catastrophe swaps.</a:t>
                      </a:r>
                      <a:endParaRPr lang="en-US" sz="1100" b="0" i="0" kern="1200" dirty="0">
                        <a:solidFill>
                          <a:schemeClr val="dk1"/>
                        </a:solidFill>
                        <a:latin typeface="Andes" panose="02000000000000000000" pitchFamily="2" charset="0"/>
                        <a:ea typeface="+mn-ea"/>
                        <a:cs typeface="+mn-cs"/>
                      </a:endParaRP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645930464"/>
                  </a:ext>
                </a:extLst>
              </a:tr>
              <a:tr h="383039">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rPr>
                        <a:t>Captive Insurance</a:t>
                      </a:r>
                      <a:endParaRPr lang="en-US" sz="1200" b="1" kern="1200" dirty="0">
                        <a:solidFill>
                          <a:schemeClr val="tx2"/>
                        </a:solidFill>
                        <a:latin typeface="Andes Bold" panose="02000000000000000000" pitchFamily="2" charset="0"/>
                        <a:ea typeface="+mn-ea"/>
                        <a:cs typeface="+mn-cs"/>
                      </a:endParaRP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b="0" i="0" kern="1200" dirty="0">
                          <a:solidFill>
                            <a:schemeClr val="dk1"/>
                          </a:solidFill>
                          <a:latin typeface="Andes" panose="02000000000000000000" pitchFamily="2" charset="0"/>
                        </a:rPr>
                        <a:t>The arrangement whereby a subsidiary company provides insurance or reinsurance for its parent/owner.</a:t>
                      </a:r>
                      <a:endParaRPr lang="en-US" sz="1100" b="0" i="0" kern="1200" dirty="0">
                        <a:solidFill>
                          <a:schemeClr val="dk1"/>
                        </a:solidFill>
                        <a:latin typeface="Andes" panose="02000000000000000000" pitchFamily="2" charset="0"/>
                        <a:ea typeface="+mn-ea"/>
                        <a:cs typeface="+mn-cs"/>
                      </a:endParaRP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368332313"/>
                  </a:ext>
                </a:extLst>
              </a:tr>
              <a:tr h="702238">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rPr>
                        <a:t>Catastrophe Bond</a:t>
                      </a:r>
                    </a:p>
                    <a:p>
                      <a:pPr marL="114300" indent="0" algn="l" defTabSz="1320759" rtl="0" eaLnBrk="1" latinLnBrk="0" hangingPunct="1">
                        <a:tabLst/>
                      </a:pPr>
                      <a:r>
                        <a:rPr lang="en-US" sz="1200" b="1" kern="1200" dirty="0">
                          <a:solidFill>
                            <a:schemeClr val="tx2"/>
                          </a:solidFill>
                          <a:latin typeface="Andes Bold" panose="02000000000000000000" pitchFamily="2" charset="0"/>
                        </a:rPr>
                        <a:t>(CAT Bond)</a:t>
                      </a:r>
                      <a:endParaRPr lang="en-US" sz="1200" b="1" kern="1200" dirty="0">
                        <a:solidFill>
                          <a:schemeClr val="tx2"/>
                        </a:solidFill>
                        <a:latin typeface="Andes Bold" panose="02000000000000000000" pitchFamily="2" charset="0"/>
                        <a:ea typeface="+mn-ea"/>
                        <a:cs typeface="+mn-cs"/>
                      </a:endParaRP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b="0" i="0" kern="1200" dirty="0">
                          <a:solidFill>
                            <a:schemeClr val="dk1"/>
                          </a:solidFill>
                          <a:latin typeface="Andes" panose="02000000000000000000" pitchFamily="2" charset="0"/>
                        </a:rPr>
                        <a:t>A high-yielding, insurance-linked security providing for payment of interest and/ or principal to be suspended or canceled in the event of a specified catastrophe, such as an earthquake of a certain magnitude or above that occurs within a predefined geographical area.</a:t>
                      </a:r>
                      <a:endParaRPr lang="en-US" sz="1100" b="0" i="0" kern="1200" dirty="0">
                        <a:solidFill>
                          <a:schemeClr val="dk1"/>
                        </a:solidFill>
                        <a:latin typeface="Andes" panose="02000000000000000000" pitchFamily="2" charset="0"/>
                        <a:ea typeface="+mn-ea"/>
                        <a:cs typeface="+mn-cs"/>
                      </a:endParaRP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1346747566"/>
                  </a:ext>
                </a:extLst>
              </a:tr>
              <a:tr h="574558">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rPr>
                        <a:t>Catastrophe Model</a:t>
                      </a:r>
                    </a:p>
                    <a:p>
                      <a:pPr marL="114300" indent="0" algn="l" defTabSz="1320759" rtl="0" eaLnBrk="1" latinLnBrk="0" hangingPunct="1">
                        <a:tabLst/>
                      </a:pPr>
                      <a:r>
                        <a:rPr lang="en-US" sz="1200" b="1" kern="1200" dirty="0">
                          <a:solidFill>
                            <a:schemeClr val="tx2"/>
                          </a:solidFill>
                          <a:latin typeface="Andes Bold" panose="02000000000000000000" pitchFamily="2" charset="0"/>
                        </a:rPr>
                        <a:t>(CAT Model)</a:t>
                      </a:r>
                      <a:endParaRPr lang="en-US" sz="1200" b="1" kern="1200" dirty="0">
                        <a:solidFill>
                          <a:schemeClr val="tx2"/>
                        </a:solidFill>
                        <a:latin typeface="Andes Bold" panose="02000000000000000000" pitchFamily="2" charset="0"/>
                        <a:ea typeface="+mn-ea"/>
                        <a:cs typeface="+mn-cs"/>
                      </a:endParaRP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b="0" i="0" kern="1200" dirty="0">
                          <a:solidFill>
                            <a:schemeClr val="dk1"/>
                          </a:solidFill>
                          <a:latin typeface="Andes" panose="02000000000000000000" pitchFamily="2" charset="0"/>
                        </a:rPr>
                        <a:t>A computerized model that generates a set of simulated events to calculate losses arising from a catastrophe.</a:t>
                      </a:r>
                      <a:endParaRPr lang="en-US" sz="1100" b="0" i="0" kern="1200" dirty="0">
                        <a:solidFill>
                          <a:schemeClr val="dk1"/>
                        </a:solidFill>
                        <a:latin typeface="Andes" panose="02000000000000000000" pitchFamily="2" charset="0"/>
                        <a:ea typeface="+mn-ea"/>
                        <a:cs typeface="+mn-cs"/>
                      </a:endParaRP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1326787619"/>
                  </a:ext>
                </a:extLst>
              </a:tr>
              <a:tr h="1091547">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rPr>
                        <a:t>Contingent Credit</a:t>
                      </a:r>
                      <a:endParaRPr lang="en-US" sz="1200" b="1" kern="1200" dirty="0">
                        <a:solidFill>
                          <a:schemeClr val="tx2"/>
                        </a:solidFill>
                        <a:latin typeface="Andes Bold" panose="02000000000000000000" pitchFamily="2" charset="0"/>
                        <a:ea typeface="+mn-ea"/>
                        <a:cs typeface="+mn-cs"/>
                      </a:endParaRP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b="0" i="0" kern="1200" dirty="0">
                          <a:solidFill>
                            <a:schemeClr val="dk1"/>
                          </a:solidFill>
                          <a:latin typeface="Andes" panose="02000000000000000000" pitchFamily="2" charset="0"/>
                        </a:rPr>
                        <a:t>A financial tool that provides governments with immediate access to funds following disaster events to enable a more rapid and efficient response.</a:t>
                      </a:r>
                    </a:p>
                    <a:p>
                      <a:pPr marL="114300" indent="0" algn="l" defTabSz="1320759" rtl="0" eaLnBrk="1" latinLnBrk="0" hangingPunct="1">
                        <a:tabLst/>
                      </a:pPr>
                      <a:r>
                        <a:rPr lang="en-US" sz="1100" b="0" i="0" kern="1200" dirty="0">
                          <a:solidFill>
                            <a:schemeClr val="dk1"/>
                          </a:solidFill>
                          <a:latin typeface="Andes" panose="02000000000000000000" pitchFamily="2" charset="0"/>
                        </a:rPr>
                        <a:t>This type of funding is typically used to finance losses caused by recurrent natural disasters. A line of contingent credit is an ex ante instrument that allows borrowers to prepare for a natural disaster by securing access to financing before a disaster occurs.</a:t>
                      </a:r>
                      <a:endParaRPr lang="en-US" sz="1100" b="0" i="0" kern="1200" dirty="0">
                        <a:solidFill>
                          <a:schemeClr val="dk1"/>
                        </a:solidFill>
                        <a:latin typeface="Andes" panose="02000000000000000000" pitchFamily="2" charset="0"/>
                        <a:ea typeface="+mn-ea"/>
                        <a:cs typeface="+mn-cs"/>
                      </a:endParaRP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4192365643"/>
                  </a:ext>
                </a:extLst>
              </a:tr>
              <a:tr h="779676">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rPr>
                        <a:t>Contingent Liability</a:t>
                      </a:r>
                      <a:endParaRPr lang="en-US" sz="1200" b="1" kern="1200" dirty="0">
                        <a:solidFill>
                          <a:schemeClr val="tx2"/>
                        </a:solidFill>
                        <a:latin typeface="Andes Bold" panose="02000000000000000000" pitchFamily="2" charset="0"/>
                        <a:ea typeface="+mn-ea"/>
                        <a:cs typeface="+mn-cs"/>
                      </a:endParaRP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b="0" i="0" kern="1200" dirty="0">
                          <a:solidFill>
                            <a:schemeClr val="dk1"/>
                          </a:solidFill>
                          <a:latin typeface="Andes" panose="02000000000000000000" pitchFamily="2" charset="0"/>
                        </a:rPr>
                        <a:t>A potential payment obligation (or future expenditure) that may be incurred, depending on the outcome of a future event; in the case of disaster risk for governments, the expenditure may be to pay for emergency response or reconstruction in the event of a natural hazard impact</a:t>
                      </a:r>
                      <a:endParaRPr lang="en-US" sz="1100" b="0" i="0" kern="1200" dirty="0">
                        <a:solidFill>
                          <a:schemeClr val="dk1"/>
                        </a:solidFill>
                        <a:latin typeface="Andes" panose="02000000000000000000" pitchFamily="2" charset="0"/>
                        <a:ea typeface="+mn-ea"/>
                        <a:cs typeface="+mn-cs"/>
                      </a:endParaRP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823363545"/>
                  </a:ext>
                </a:extLst>
              </a:tr>
              <a:tr h="383039">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rPr>
                        <a:t>Coverage Limit</a:t>
                      </a:r>
                      <a:endParaRPr lang="en-US" sz="1200" b="1" kern="1200" dirty="0">
                        <a:solidFill>
                          <a:schemeClr val="tx2"/>
                        </a:solidFill>
                        <a:latin typeface="Andes Bold" panose="02000000000000000000" pitchFamily="2" charset="0"/>
                        <a:ea typeface="+mn-ea"/>
                        <a:cs typeface="+mn-cs"/>
                      </a:endParaRP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b="0" i="0" kern="1200" dirty="0">
                          <a:solidFill>
                            <a:schemeClr val="dk1"/>
                          </a:solidFill>
                          <a:latin typeface="Andes" panose="02000000000000000000" pitchFamily="2" charset="0"/>
                        </a:rPr>
                        <a:t>The maximum payout under an insurance policy.</a:t>
                      </a:r>
                      <a:endParaRPr lang="en-US" sz="1100" b="0" i="0" kern="1200" dirty="0">
                        <a:solidFill>
                          <a:schemeClr val="dk1"/>
                        </a:solidFill>
                        <a:latin typeface="Andes" panose="02000000000000000000" pitchFamily="2" charset="0"/>
                        <a:ea typeface="+mn-ea"/>
                        <a:cs typeface="+mn-cs"/>
                      </a:endParaRP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3145888312"/>
                  </a:ext>
                </a:extLst>
              </a:tr>
              <a:tr h="935611">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rPr>
                        <a:t>Damage Cost</a:t>
                      </a:r>
                      <a:endParaRPr lang="en-US" sz="1200" b="1" kern="1200" dirty="0">
                        <a:solidFill>
                          <a:schemeClr val="tx2"/>
                        </a:solidFill>
                        <a:latin typeface="Andes Bold" panose="02000000000000000000" pitchFamily="2" charset="0"/>
                        <a:ea typeface="+mn-ea"/>
                        <a:cs typeface="+mn-cs"/>
                      </a:endParaRP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9050" cap="flat" cmpd="sng" algn="ctr">
                      <a:solidFill>
                        <a:srgbClr val="51C3FA"/>
                      </a:solidFill>
                      <a:prstDash val="solid"/>
                      <a:round/>
                      <a:headEnd type="none" w="med" len="med"/>
                      <a:tailEnd type="none" w="med" len="med"/>
                    </a:lnB>
                  </a:tcPr>
                </a:tc>
                <a:tc>
                  <a:txBody>
                    <a:bodyPr/>
                    <a:lstStyle/>
                    <a:p>
                      <a:pPr marL="114300" indent="0" algn="l" defTabSz="1320759" rtl="0" eaLnBrk="1" latinLnBrk="0" hangingPunct="1">
                        <a:tabLst/>
                      </a:pPr>
                      <a:r>
                        <a:rPr lang="en-US" sz="1100" b="0" i="0" kern="1200" dirty="0">
                          <a:solidFill>
                            <a:schemeClr val="dk1"/>
                          </a:solidFill>
                          <a:latin typeface="Andes" panose="02000000000000000000" pitchFamily="2" charset="0"/>
                        </a:rPr>
                        <a:t>The replacement value of physical assets wholly or partly destroyed, built to the same standards that prevailed prior to the disaster. Damage occurs during and immediately after the disaster and is measured in physical units.</a:t>
                      </a:r>
                    </a:p>
                    <a:p>
                      <a:pPr marL="114300" indent="0" algn="l" defTabSz="1320759" rtl="0" eaLnBrk="1" latinLnBrk="0" hangingPunct="1">
                        <a:tabLst/>
                      </a:pPr>
                      <a:r>
                        <a:rPr lang="en-US" sz="1100" b="0" i="0" kern="1200" dirty="0">
                          <a:solidFill>
                            <a:schemeClr val="dk1"/>
                          </a:solidFill>
                          <a:latin typeface="Andes" panose="02000000000000000000" pitchFamily="2" charset="0"/>
                        </a:rPr>
                        <a:t>Its monetary value is expressed in terms of replacement costs according to prices prevailing just before the event.</a:t>
                      </a:r>
                      <a:endParaRPr lang="en-US" sz="1100" b="0" i="0" kern="1200" dirty="0">
                        <a:solidFill>
                          <a:schemeClr val="dk1"/>
                        </a:solidFill>
                        <a:latin typeface="Andes" panose="02000000000000000000" pitchFamily="2" charset="0"/>
                        <a:ea typeface="+mn-ea"/>
                        <a:cs typeface="+mn-cs"/>
                      </a:endParaRP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9050" cap="flat" cmpd="sng" algn="ctr">
                      <a:solidFill>
                        <a:srgbClr val="51C3FA"/>
                      </a:solidFill>
                      <a:prstDash val="solid"/>
                      <a:round/>
                      <a:headEnd type="none" w="med" len="med"/>
                      <a:tailEnd type="none" w="med" len="med"/>
                    </a:lnB>
                  </a:tcPr>
                </a:tc>
                <a:extLst>
                  <a:ext uri="{0D108BD9-81ED-4DB2-BD59-A6C34878D82A}">
                    <a16:rowId xmlns:a16="http://schemas.microsoft.com/office/drawing/2014/main" val="2077233204"/>
                  </a:ext>
                </a:extLst>
              </a:tr>
            </a:tbl>
          </a:graphicData>
        </a:graphic>
      </p:graphicFrame>
      <p:pic>
        <p:nvPicPr>
          <p:cNvPr id="6148" name="Picture 4" descr="Dictionary - Free education icons">
            <a:extLst>
              <a:ext uri="{FF2B5EF4-FFF2-40B4-BE49-F238E27FC236}">
                <a16:creationId xmlns:a16="http://schemas.microsoft.com/office/drawing/2014/main" id="{68FD53DF-CC86-5CB3-8FFE-C887645539E4}"/>
              </a:ext>
            </a:extLst>
          </p:cNvPr>
          <p:cNvPicPr>
            <a:picLocks noChangeAspect="1" noChangeArrowheads="1"/>
          </p:cNvPicPr>
          <p:nvPr/>
        </p:nvPicPr>
        <p:blipFill>
          <a:blip r:embed="rId7">
            <a:lum bright="70000" contrast="-70000"/>
            <a:extLst>
              <a:ext uri="{BEBA8EAE-BF5A-486C-A8C5-ECC9F3942E4B}">
                <a14:imgProps xmlns:a14="http://schemas.microsoft.com/office/drawing/2010/main">
                  <a14:imgLayer r:embed="rId8">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3201842" y="627117"/>
            <a:ext cx="432099" cy="4320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1613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think-cell data - do not delete" hidden="1">
            <a:extLst>
              <a:ext uri="{FF2B5EF4-FFF2-40B4-BE49-F238E27FC236}">
                <a16:creationId xmlns:a16="http://schemas.microsoft.com/office/drawing/2014/main" id="{6D56B0D3-8CBF-0F10-E088-A75732BD8FAF}"/>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4" imgW="7772400" imgH="10058400" progId="TCLayout.ActiveDocument.1">
                  <p:embed/>
                </p:oleObj>
              </mc:Choice>
              <mc:Fallback>
                <p:oleObj name="think-cell Slide" r:id="rId4" imgW="7772400" imgH="10058400" progId="TCLayout.ActiveDocument.1">
                  <p:embed/>
                  <p:pic>
                    <p:nvPicPr>
                      <p:cNvPr id="29" name="think-cell data - do not delete" hidden="1">
                        <a:extLst>
                          <a:ext uri="{FF2B5EF4-FFF2-40B4-BE49-F238E27FC236}">
                            <a16:creationId xmlns:a16="http://schemas.microsoft.com/office/drawing/2014/main" id="{6D56B0D3-8CBF-0F10-E088-A75732BD8FAF}"/>
                          </a:ext>
                        </a:extLst>
                      </p:cNvPr>
                      <p:cNvPicPr/>
                      <p:nvPr/>
                    </p:nvPicPr>
                    <p:blipFill>
                      <a:blip r:embed="rId5"/>
                      <a:stretch>
                        <a:fillRect/>
                      </a:stretch>
                    </p:blipFill>
                    <p:spPr>
                      <a:xfrm>
                        <a:off x="1588" y="1588"/>
                        <a:ext cx="1227" cy="1588"/>
                      </a:xfrm>
                      <a:prstGeom prst="rect">
                        <a:avLst/>
                      </a:prstGeom>
                    </p:spPr>
                  </p:pic>
                </p:oleObj>
              </mc:Fallback>
            </mc:AlternateContent>
          </a:graphicData>
        </a:graphic>
      </p:graphicFrame>
      <p:pic>
        <p:nvPicPr>
          <p:cNvPr id="6" name="Picture 5">
            <a:extLst>
              <a:ext uri="{FF2B5EF4-FFF2-40B4-BE49-F238E27FC236}">
                <a16:creationId xmlns:a16="http://schemas.microsoft.com/office/drawing/2014/main" id="{E82BFF59-00B7-7E53-44C5-A61F536C428D}"/>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l="82164" t="20800" r="-967" b="22959"/>
          <a:stretch/>
        </p:blipFill>
        <p:spPr>
          <a:xfrm flipH="1">
            <a:off x="6221413" y="1410739"/>
            <a:ext cx="406400" cy="7747863"/>
          </a:xfrm>
          <a:prstGeom prst="rect">
            <a:avLst/>
          </a:prstGeom>
        </p:spPr>
      </p:pic>
      <p:sp>
        <p:nvSpPr>
          <p:cNvPr id="2" name="Rectangle 1">
            <a:extLst>
              <a:ext uri="{FF2B5EF4-FFF2-40B4-BE49-F238E27FC236}">
                <a16:creationId xmlns:a16="http://schemas.microsoft.com/office/drawing/2014/main" id="{07A0A087-B081-8C68-BF13-DE3AB905C156}"/>
              </a:ext>
            </a:extLst>
          </p:cNvPr>
          <p:cNvSpPr/>
          <p:nvPr/>
        </p:nvSpPr>
        <p:spPr bwMode="auto">
          <a:xfrm>
            <a:off x="230188" y="825101"/>
            <a:ext cx="6397625" cy="82428"/>
          </a:xfrm>
          <a:prstGeom prst="rect">
            <a:avLst/>
          </a:prstGeom>
          <a:gradFill flip="none" rotWithShape="1">
            <a:gsLst>
              <a:gs pos="32000">
                <a:schemeClr val="accent5"/>
              </a:gs>
              <a:gs pos="0">
                <a:schemeClr val="accent5">
                  <a:lumMod val="45000"/>
                  <a:lumOff val="55000"/>
                </a:schemeClr>
              </a:gs>
              <a:gs pos="100000">
                <a:schemeClr val="tx2"/>
              </a:gs>
            </a:gsLst>
            <a:lin ang="0" scaled="0"/>
            <a:tileRect/>
          </a:gradFill>
          <a:ln w="9525" cap="flat" cmpd="sng" algn="ctr">
            <a:noFill/>
            <a:prstDash val="solid"/>
            <a:round/>
            <a:headEnd type="none" w="med" len="med"/>
            <a:tailEnd type="none" w="med" len="med"/>
          </a:ln>
          <a:effectLst/>
        </p:spPr>
        <p:txBody>
          <a:bodyPr vert="horz" wrap="square" lIns="63305" tIns="31653" rIns="63305" bIns="31653" numCol="1" rtlCol="0" anchor="t" anchorCtr="0" compatLnSpc="1">
            <a:prstTxWarp prst="textNoShape">
              <a:avLst/>
            </a:prstTxWarp>
          </a:bodyPr>
          <a:lstStyle/>
          <a:p>
            <a:pPr marL="80233" marR="0" lvl="0" indent="-80233" algn="l" defTabSz="633071" rtl="0" eaLnBrk="1" fontAlgn="base" latinLnBrk="0" hangingPunct="1">
              <a:lnSpc>
                <a:spcPct val="100000"/>
              </a:lnSpc>
              <a:spcBef>
                <a:spcPct val="50000"/>
              </a:spcBef>
              <a:spcAft>
                <a:spcPct val="0"/>
              </a:spcAft>
              <a:buClrTx/>
              <a:buSzTx/>
              <a:buFontTx/>
              <a:buChar char="•"/>
              <a:tabLst/>
              <a:defRPr/>
            </a:pPr>
            <a:endParaRPr kumimoji="0" lang="en-US" sz="900" b="0" i="0" u="none" strike="noStrike" kern="1200" cap="none" spc="0" normalizeH="0" baseline="0" noProof="0">
              <a:ln>
                <a:noFill/>
              </a:ln>
              <a:solidFill>
                <a:srgbClr val="002345"/>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grpSp>
        <p:nvGrpSpPr>
          <p:cNvPr id="30" name="Group 29">
            <a:extLst>
              <a:ext uri="{FF2B5EF4-FFF2-40B4-BE49-F238E27FC236}">
                <a16:creationId xmlns:a16="http://schemas.microsoft.com/office/drawing/2014/main" id="{9F598A27-2117-9096-E320-85271CD58F5A}"/>
              </a:ext>
            </a:extLst>
          </p:cNvPr>
          <p:cNvGrpSpPr/>
          <p:nvPr/>
        </p:nvGrpSpPr>
        <p:grpSpPr>
          <a:xfrm>
            <a:off x="0" y="391655"/>
            <a:ext cx="3928672" cy="926399"/>
            <a:chOff x="-455544" y="1522243"/>
            <a:chExt cx="4883344" cy="1151515"/>
          </a:xfrm>
        </p:grpSpPr>
        <p:sp>
          <p:nvSpPr>
            <p:cNvPr id="31" name="Rectangle: Rounded Corners 94">
              <a:extLst>
                <a:ext uri="{FF2B5EF4-FFF2-40B4-BE49-F238E27FC236}">
                  <a16:creationId xmlns:a16="http://schemas.microsoft.com/office/drawing/2014/main" id="{5DEFB05A-E7DD-199B-40EA-25F78B3ADCB5}"/>
                </a:ext>
              </a:extLst>
            </p:cNvPr>
            <p:cNvSpPr/>
            <p:nvPr/>
          </p:nvSpPr>
          <p:spPr>
            <a:xfrm rot="5400000" flipH="1">
              <a:off x="1655749" y="-98292"/>
              <a:ext cx="1151515" cy="4392586"/>
            </a:xfrm>
            <a:prstGeom prst="roundRect">
              <a:avLst>
                <a:gd name="adj" fmla="val 50000"/>
              </a:avLst>
            </a:prstGeom>
            <a:solidFill>
              <a:schemeClr val="bg1"/>
            </a:solidFill>
            <a:ln>
              <a:noFill/>
            </a:ln>
            <a:effectLst>
              <a:outerShdw blurRad="571500" dist="50800" dir="5400000" algn="ctr" rotWithShape="0">
                <a:srgbClr val="000000">
                  <a:alpha val="16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lumMod val="75000"/>
                    <a:lumOff val="25000"/>
                  </a:schemeClr>
                </a:solidFill>
                <a:latin typeface="Roboto" panose="02000000000000000000" pitchFamily="2" charset="0"/>
              </a:endParaRPr>
            </a:p>
          </p:txBody>
        </p:sp>
        <p:sp>
          <p:nvSpPr>
            <p:cNvPr id="32" name="Rectangle: Top Corners Rounded 96">
              <a:extLst>
                <a:ext uri="{FF2B5EF4-FFF2-40B4-BE49-F238E27FC236}">
                  <a16:creationId xmlns:a16="http://schemas.microsoft.com/office/drawing/2014/main" id="{56FB338F-C8CD-762C-18D1-4CA364B62467}"/>
                </a:ext>
              </a:extLst>
            </p:cNvPr>
            <p:cNvSpPr/>
            <p:nvPr/>
          </p:nvSpPr>
          <p:spPr>
            <a:xfrm rot="5400000" flipH="1">
              <a:off x="1164991" y="-98292"/>
              <a:ext cx="1151515" cy="4392586"/>
            </a:xfrm>
            <a:prstGeom prst="round2SameRect">
              <a:avLst>
                <a:gd name="adj1" fmla="val 50000"/>
                <a:gd name="adj2" fmla="val 0"/>
              </a:avLst>
            </a:prstGeom>
            <a:solidFill>
              <a:schemeClr val="bg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lumMod val="75000"/>
                    <a:lumOff val="25000"/>
                  </a:schemeClr>
                </a:solidFill>
                <a:latin typeface="Roboto" panose="02000000000000000000" pitchFamily="2" charset="0"/>
              </a:endParaRPr>
            </a:p>
          </p:txBody>
        </p:sp>
        <p:sp>
          <p:nvSpPr>
            <p:cNvPr id="34" name="Oval 33">
              <a:extLst>
                <a:ext uri="{FF2B5EF4-FFF2-40B4-BE49-F238E27FC236}">
                  <a16:creationId xmlns:a16="http://schemas.microsoft.com/office/drawing/2014/main" id="{E9198AD2-F188-0065-7461-3EB273D35661}"/>
                </a:ext>
              </a:extLst>
            </p:cNvPr>
            <p:cNvSpPr/>
            <p:nvPr/>
          </p:nvSpPr>
          <p:spPr>
            <a:xfrm rot="5400000" flipH="1">
              <a:off x="3462164" y="1752738"/>
              <a:ext cx="661471" cy="661470"/>
            </a:xfrm>
            <a:prstGeom prst="ellipse">
              <a:avLst/>
            </a:prstGeom>
            <a:solidFill>
              <a:schemeClr val="bg2"/>
            </a:solidFill>
            <a:ln w="1905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lumMod val="75000"/>
                    <a:lumOff val="25000"/>
                  </a:schemeClr>
                </a:solidFill>
                <a:latin typeface="Roboto" panose="02000000000000000000" pitchFamily="2" charset="0"/>
              </a:endParaRPr>
            </a:p>
          </p:txBody>
        </p:sp>
      </p:grpSp>
      <p:sp>
        <p:nvSpPr>
          <p:cNvPr id="36" name="TextBox 35">
            <a:extLst>
              <a:ext uri="{FF2B5EF4-FFF2-40B4-BE49-F238E27FC236}">
                <a16:creationId xmlns:a16="http://schemas.microsoft.com/office/drawing/2014/main" id="{DAB890BB-074C-6504-1969-6DA8FFED592D}"/>
              </a:ext>
            </a:extLst>
          </p:cNvPr>
          <p:cNvSpPr txBox="1"/>
          <p:nvPr/>
        </p:nvSpPr>
        <p:spPr>
          <a:xfrm>
            <a:off x="230189" y="490374"/>
            <a:ext cx="2925444" cy="672355"/>
          </a:xfrm>
          <a:prstGeom prst="rect">
            <a:avLst/>
          </a:prstGeom>
        </p:spPr>
        <p:txBody>
          <a:bodyPr vert="horz" wrap="square" lIns="91440" tIns="45720" rIns="91440" bIns="45720" rtlCol="0" anchor="ctr">
            <a:noAutofit/>
          </a:bodyPr>
          <a:lstStyle/>
          <a:p>
            <a:pPr algn="l">
              <a:spcBef>
                <a:spcPts val="600"/>
              </a:spcBef>
            </a:pPr>
            <a:r>
              <a:rPr lang="en-US" b="1" dirty="0">
                <a:solidFill>
                  <a:schemeClr val="bg2"/>
                </a:solidFill>
              </a:rPr>
              <a:t>Glossary of terms </a:t>
            </a:r>
          </a:p>
        </p:txBody>
      </p:sp>
      <p:sp>
        <p:nvSpPr>
          <p:cNvPr id="59" name="Rectangle: Rounded Corners 4">
            <a:extLst>
              <a:ext uri="{FF2B5EF4-FFF2-40B4-BE49-F238E27FC236}">
                <a16:creationId xmlns:a16="http://schemas.microsoft.com/office/drawing/2014/main" id="{420DBDDC-FBB3-2066-06D0-627A76553DF3}"/>
              </a:ext>
            </a:extLst>
          </p:cNvPr>
          <p:cNvSpPr/>
          <p:nvPr/>
        </p:nvSpPr>
        <p:spPr>
          <a:xfrm>
            <a:off x="249903" y="1410740"/>
            <a:ext cx="1165578" cy="7753897"/>
          </a:xfrm>
          <a:prstGeom prst="roundRect">
            <a:avLst>
              <a:gd name="adj" fmla="val 0"/>
            </a:avLst>
          </a:prstGeom>
          <a:solidFill>
            <a:schemeClr val="bg1">
              <a:alpha val="87380"/>
            </a:schemeClr>
          </a:solidFill>
          <a:ln>
            <a:noFill/>
          </a:ln>
          <a:effectLst>
            <a:outerShdw blurRad="241300" dist="50800" dir="5400000" algn="ctr" rotWithShape="0">
              <a:srgbClr val="000000">
                <a:alpha val="22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graphicFrame>
        <p:nvGraphicFramePr>
          <p:cNvPr id="5" name="Table 4">
            <a:extLst>
              <a:ext uri="{FF2B5EF4-FFF2-40B4-BE49-F238E27FC236}">
                <a16:creationId xmlns:a16="http://schemas.microsoft.com/office/drawing/2014/main" id="{1BF42EFC-00CC-6E32-2FFB-73BD7ADF1416}"/>
              </a:ext>
            </a:extLst>
          </p:cNvPr>
          <p:cNvGraphicFramePr>
            <a:graphicFrameLocks noGrp="1"/>
          </p:cNvGraphicFramePr>
          <p:nvPr>
            <p:extLst>
              <p:ext uri="{D42A27DB-BD31-4B8C-83A1-F6EECF244321}">
                <p14:modId xmlns:p14="http://schemas.microsoft.com/office/powerpoint/2010/main" val="2383999061"/>
              </p:ext>
            </p:extLst>
          </p:nvPr>
        </p:nvGraphicFramePr>
        <p:xfrm>
          <a:off x="231494" y="1416773"/>
          <a:ext cx="6396319" cy="7747866"/>
        </p:xfrm>
        <a:graphic>
          <a:graphicData uri="http://schemas.openxmlformats.org/drawingml/2006/table">
            <a:tbl>
              <a:tblPr firstRow="1" bandRow="1">
                <a:tableStyleId>{5940675A-B579-460E-94D1-54222C63F5DA}</a:tableStyleId>
              </a:tblPr>
              <a:tblGrid>
                <a:gridCol w="1192192">
                  <a:extLst>
                    <a:ext uri="{9D8B030D-6E8A-4147-A177-3AD203B41FA5}">
                      <a16:colId xmlns:a16="http://schemas.microsoft.com/office/drawing/2014/main" val="2619434737"/>
                    </a:ext>
                  </a:extLst>
                </a:gridCol>
                <a:gridCol w="5204127">
                  <a:extLst>
                    <a:ext uri="{9D8B030D-6E8A-4147-A177-3AD203B41FA5}">
                      <a16:colId xmlns:a16="http://schemas.microsoft.com/office/drawing/2014/main" val="4112274685"/>
                    </a:ext>
                  </a:extLst>
                </a:gridCol>
              </a:tblGrid>
              <a:tr h="339581">
                <a:tc>
                  <a:txBody>
                    <a:bodyPr/>
                    <a:lstStyle/>
                    <a:p>
                      <a:r>
                        <a:rPr lang="en-US" sz="1600" b="1" dirty="0">
                          <a:solidFill>
                            <a:schemeClr val="bg1"/>
                          </a:solidFill>
                          <a:latin typeface="Andes Bold" panose="02000000000000000000" pitchFamily="2" charset="0"/>
                        </a:rPr>
                        <a:t>Term </a:t>
                      </a:r>
                    </a:p>
                  </a:txBody>
                  <a:tcPr>
                    <a:lnL w="1905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ysDot"/>
                      <a:round/>
                      <a:headEnd type="none" w="med" len="med"/>
                      <a:tailEnd type="none" w="med" len="med"/>
                    </a:lnB>
                    <a:solidFill>
                      <a:schemeClr val="bg2"/>
                    </a:solidFill>
                  </a:tcPr>
                </a:tc>
                <a:tc>
                  <a:txBody>
                    <a:bodyPr/>
                    <a:lstStyle/>
                    <a:p>
                      <a:r>
                        <a:rPr lang="en-US" sz="1600" b="1" dirty="0">
                          <a:solidFill>
                            <a:schemeClr val="bg1"/>
                          </a:solidFill>
                          <a:latin typeface="Andes Bold" panose="02000000000000000000" pitchFamily="2" charset="0"/>
                        </a:rPr>
                        <a:t>Proposed Definition(s) </a:t>
                      </a:r>
                    </a:p>
                  </a:txBody>
                  <a:tcPr>
                    <a:lnL w="28575"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ysDot"/>
                      <a:round/>
                      <a:headEnd type="none" w="med" len="med"/>
                      <a:tailEnd type="none" w="med" len="med"/>
                    </a:lnB>
                    <a:solidFill>
                      <a:schemeClr val="bg2"/>
                    </a:solidFill>
                  </a:tcPr>
                </a:tc>
                <a:extLst>
                  <a:ext uri="{0D108BD9-81ED-4DB2-BD59-A6C34878D82A}">
                    <a16:rowId xmlns:a16="http://schemas.microsoft.com/office/drawing/2014/main" val="61843876"/>
                  </a:ext>
                </a:extLst>
              </a:tr>
              <a:tr h="1717197">
                <a:tc>
                  <a:txBody>
                    <a:bodyPr/>
                    <a:lstStyle/>
                    <a:p>
                      <a:r>
                        <a:rPr lang="en-US" sz="1200" b="1" dirty="0">
                          <a:solidFill>
                            <a:schemeClr val="tx2"/>
                          </a:solidFill>
                          <a:latin typeface="Andes Bold" panose="02000000000000000000" pitchFamily="2" charset="0"/>
                        </a:rPr>
                        <a:t>Disaster Risk Finance (DRF)</a:t>
                      </a:r>
                    </a:p>
                  </a:txBody>
                  <a:tcPr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r>
                        <a:rPr lang="en-US" sz="1100" dirty="0">
                          <a:latin typeface="Andes" panose="02000000000000000000" pitchFamily="2" charset="0"/>
                        </a:rPr>
                        <a:t>The field of practice that focuses on managing the financial shocks due to natural hazards with the aim to increase the financial resilience of governments and to protect the livelihoods of the most vulnerable populations; DRF helps to minimize the costs to finance related expenditures and optimize the timing to meet post-disaster funding needs without compromising development goals, fiscal stability or wellbeing. The financial protection of populations against disaster events. Disaster risk finance strategies increase the ability of national and local governments, homeowners, businesses, agricultural producers, and low-income populations to respond more quickly and resiliently to disasters.</a:t>
                      </a:r>
                    </a:p>
                  </a:txBody>
                  <a:tcPr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1794045805"/>
                  </a:ext>
                </a:extLst>
              </a:tr>
              <a:tr h="679162">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rPr>
                        <a:t>Disaster Risk Management (DRM) </a:t>
                      </a:r>
                      <a:endParaRPr lang="en-US" sz="1200" b="1" kern="1200" dirty="0">
                        <a:solidFill>
                          <a:schemeClr val="tx2"/>
                        </a:solidFill>
                        <a:latin typeface="Andes Bold" panose="02000000000000000000" pitchFamily="2" charset="0"/>
                        <a:ea typeface="+mn-ea"/>
                        <a:cs typeface="+mn-cs"/>
                      </a:endParaRP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dk1"/>
                          </a:solidFill>
                          <a:latin typeface="Andes" panose="02000000000000000000" pitchFamily="2" charset="0"/>
                        </a:rPr>
                        <a:t>The systematic process of using administrative directives, organizations, and operational skills and capacities to implement strategies, policies, and improved coping capacities in order to lessen the adverse impacts of hazards and the possibility of disaster.</a:t>
                      </a:r>
                      <a:endParaRPr lang="en-US" sz="1100" kern="1200" dirty="0">
                        <a:solidFill>
                          <a:schemeClr val="dk1"/>
                        </a:solidFill>
                        <a:latin typeface="Andes" panose="02000000000000000000" pitchFamily="2" charset="0"/>
                        <a:ea typeface="+mn-ea"/>
                        <a:cs typeface="+mn-cs"/>
                      </a:endParaRP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302608012"/>
                  </a:ext>
                </a:extLst>
              </a:tr>
              <a:tr h="848952">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Disaster Risk</a:t>
                      </a:r>
                    </a:p>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Reduction (DRR)</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The concept and practice of reducing disaster risks through systematic efforts to analyze and manage the causal factors of disasters, including through reduced exposure to hazards, reduced vulnerability of people and property, wise management of land and the environment, and improved preparedness for adverse events.</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75022105"/>
                  </a:ext>
                </a:extLst>
              </a:tr>
              <a:tr h="617750">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Discount Rate</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A rate used to calculate present values of future cash flows. For example, with a discount rate of 5 percent, $1.05 in one year is equivalent to $1 at present.</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645930464"/>
                  </a:ext>
                </a:extLst>
              </a:tr>
              <a:tr h="848952">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Diversification of Risk</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Having different levels of risk and/or types of risk in different areas, so that if one area is affected by an event, other (unaffected) areas can provide support.</a:t>
                      </a:r>
                    </a:p>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In the case of small Pacific island states, this is difficult as a hazard event typically affects the whole country and/or several neighboring countries, meaning there are no unaffected areas from which support can be provided.</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368332313"/>
                  </a:ext>
                </a:extLst>
              </a:tr>
              <a:tr h="463662">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rPr>
                        <a:t>Ex ante</a:t>
                      </a:r>
                      <a:endParaRPr lang="en-US" sz="1200" b="1" kern="1200" dirty="0">
                        <a:solidFill>
                          <a:schemeClr val="tx2"/>
                        </a:solidFill>
                        <a:latin typeface="Andes Bold" panose="02000000000000000000" pitchFamily="2" charset="0"/>
                        <a:ea typeface="+mn-ea"/>
                        <a:cs typeface="+mn-cs"/>
                      </a:endParaRP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dk1"/>
                          </a:solidFill>
                          <a:latin typeface="Andes" panose="02000000000000000000" pitchFamily="2" charset="0"/>
                        </a:rPr>
                        <a:t>Latin for "from before". In the context of disaster events, ex ante instruments are arranged, and ex ante decisions are made before an event takes place.</a:t>
                      </a:r>
                      <a:endParaRPr lang="en-US" sz="1100" kern="1200" dirty="0">
                        <a:solidFill>
                          <a:schemeClr val="dk1"/>
                        </a:solidFill>
                        <a:latin typeface="Andes" panose="02000000000000000000" pitchFamily="2" charset="0"/>
                        <a:ea typeface="+mn-ea"/>
                        <a:cs typeface="+mn-cs"/>
                      </a:endParaRP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1346747566"/>
                  </a:ext>
                </a:extLst>
              </a:tr>
              <a:tr h="379360">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rPr>
                        <a:t>Ex post </a:t>
                      </a:r>
                      <a:endParaRPr lang="en-US" sz="1200" b="1" kern="1200" dirty="0">
                        <a:solidFill>
                          <a:schemeClr val="tx2"/>
                        </a:solidFill>
                        <a:latin typeface="Andes Bold" panose="02000000000000000000" pitchFamily="2" charset="0"/>
                        <a:ea typeface="+mn-ea"/>
                        <a:cs typeface="+mn-cs"/>
                      </a:endParaRP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dk1"/>
                          </a:solidFill>
                          <a:latin typeface="Andes" panose="02000000000000000000" pitchFamily="2" charset="0"/>
                          <a:ea typeface="+mn-ea"/>
                          <a:cs typeface="+mn-cs"/>
                        </a:rPr>
                        <a:t>Latin for "from after". In the context of disaster events, ex post instruments are arranged, and ex post decisions are made after an event takes place.</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1326787619"/>
                  </a:ext>
                </a:extLst>
              </a:tr>
              <a:tr h="720708">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rPr>
                        <a:t>Expected Losses</a:t>
                      </a:r>
                      <a:endParaRPr lang="en-US" sz="1200" b="1" kern="1200" dirty="0">
                        <a:solidFill>
                          <a:schemeClr val="tx2"/>
                        </a:solidFill>
                        <a:latin typeface="Andes Bold" panose="02000000000000000000" pitchFamily="2" charset="0"/>
                        <a:ea typeface="+mn-ea"/>
                        <a:cs typeface="+mn-cs"/>
                      </a:endParaRP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dk1"/>
                          </a:solidFill>
                          <a:latin typeface="Andes" panose="02000000000000000000" pitchFamily="2" charset="0"/>
                        </a:rPr>
                        <a:t>The sum of the values of all possible losses, each multiplied by the probability of that loss occurring or the estimated loss frequency multiplied by the estimated loss severity, summed for all exposures.</a:t>
                      </a:r>
                      <a:endParaRPr lang="en-US" sz="1100" kern="1200" dirty="0">
                        <a:solidFill>
                          <a:schemeClr val="dk1"/>
                        </a:solidFill>
                        <a:latin typeface="Andes" panose="02000000000000000000" pitchFamily="2" charset="0"/>
                        <a:ea typeface="+mn-ea"/>
                        <a:cs typeface="+mn-cs"/>
                      </a:endParaRP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4192365643"/>
                  </a:ext>
                </a:extLst>
              </a:tr>
              <a:tr h="514792">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rPr>
                        <a:t>Explicit Liabilities</a:t>
                      </a:r>
                      <a:endParaRPr lang="en-US" sz="1200" b="1" kern="1200" dirty="0">
                        <a:solidFill>
                          <a:schemeClr val="tx2"/>
                        </a:solidFill>
                        <a:latin typeface="Andes Bold" panose="02000000000000000000" pitchFamily="2" charset="0"/>
                        <a:ea typeface="+mn-ea"/>
                        <a:cs typeface="+mn-cs"/>
                      </a:endParaRP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dk1"/>
                          </a:solidFill>
                          <a:latin typeface="Andes" panose="02000000000000000000" pitchFamily="2" charset="0"/>
                        </a:rPr>
                        <a:t>Explicit liabilities underpinned by some form of legal obligation, for example state guaranteed debts</a:t>
                      </a:r>
                      <a:endParaRPr lang="en-US" sz="1100" kern="1200" dirty="0">
                        <a:solidFill>
                          <a:schemeClr val="dk1"/>
                        </a:solidFill>
                        <a:latin typeface="Andes" panose="02000000000000000000" pitchFamily="2" charset="0"/>
                        <a:ea typeface="+mn-ea"/>
                        <a:cs typeface="+mn-cs"/>
                      </a:endParaRP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823363545"/>
                  </a:ext>
                </a:extLst>
              </a:tr>
              <a:tr h="617750">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rPr>
                        <a:t>Exposure</a:t>
                      </a:r>
                      <a:endParaRPr lang="en-US" sz="1200" b="1" kern="1200" dirty="0">
                        <a:solidFill>
                          <a:schemeClr val="tx2"/>
                        </a:solidFill>
                        <a:latin typeface="Andes Bold" panose="02000000000000000000" pitchFamily="2" charset="0"/>
                        <a:ea typeface="+mn-ea"/>
                        <a:cs typeface="+mn-cs"/>
                      </a:endParaRP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9050" cap="flat" cmpd="sng" algn="ctr">
                      <a:solidFill>
                        <a:srgbClr val="51C3FA"/>
                      </a:solidFill>
                      <a:prstDash val="solid"/>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dk1"/>
                          </a:solidFill>
                          <a:latin typeface="Andes" panose="02000000000000000000" pitchFamily="2" charset="0"/>
                        </a:rPr>
                        <a:t>People, property, assets, systems, or other elements that are subject to potential losses.</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9050" cap="flat" cmpd="sng" algn="ctr">
                      <a:solidFill>
                        <a:srgbClr val="51C3FA"/>
                      </a:solidFill>
                      <a:prstDash val="solid"/>
                      <a:round/>
                      <a:headEnd type="none" w="med" len="med"/>
                      <a:tailEnd type="none" w="med" len="med"/>
                    </a:lnB>
                  </a:tcPr>
                </a:tc>
                <a:extLst>
                  <a:ext uri="{0D108BD9-81ED-4DB2-BD59-A6C34878D82A}">
                    <a16:rowId xmlns:a16="http://schemas.microsoft.com/office/drawing/2014/main" val="2077233204"/>
                  </a:ext>
                </a:extLst>
              </a:tr>
            </a:tbl>
          </a:graphicData>
        </a:graphic>
      </p:graphicFrame>
      <p:pic>
        <p:nvPicPr>
          <p:cNvPr id="6148" name="Picture 4" descr="Dictionary - Free education icons">
            <a:extLst>
              <a:ext uri="{FF2B5EF4-FFF2-40B4-BE49-F238E27FC236}">
                <a16:creationId xmlns:a16="http://schemas.microsoft.com/office/drawing/2014/main" id="{68FD53DF-CC86-5CB3-8FFE-C887645539E4}"/>
              </a:ext>
            </a:extLst>
          </p:cNvPr>
          <p:cNvPicPr>
            <a:picLocks noChangeAspect="1" noChangeArrowheads="1"/>
          </p:cNvPicPr>
          <p:nvPr/>
        </p:nvPicPr>
        <p:blipFill>
          <a:blip r:embed="rId7">
            <a:lum bright="70000" contrast="-70000"/>
            <a:extLst>
              <a:ext uri="{BEBA8EAE-BF5A-486C-A8C5-ECC9F3942E4B}">
                <a14:imgProps xmlns:a14="http://schemas.microsoft.com/office/drawing/2010/main">
                  <a14:imgLayer r:embed="rId8">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3201842" y="627117"/>
            <a:ext cx="432099" cy="4320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7445D6B-7705-719F-BE84-78B9A0337652}"/>
              </a:ext>
            </a:extLst>
          </p:cNvPr>
          <p:cNvSpPr txBox="1"/>
          <p:nvPr/>
        </p:nvSpPr>
        <p:spPr>
          <a:xfrm>
            <a:off x="7754112" y="7333488"/>
            <a:ext cx="0" cy="0"/>
          </a:xfrm>
          <a:prstGeom prst="rect">
            <a:avLst/>
          </a:prstGeom>
        </p:spPr>
        <p:txBody>
          <a:bodyPr vert="horz" wrap="none" lIns="91440" tIns="45720" rIns="91440" bIns="45720" rtlCol="0">
            <a:noAutofit/>
          </a:bodyPr>
          <a:lstStyle/>
          <a:p>
            <a:pPr algn="l">
              <a:spcBef>
                <a:spcPts val="600"/>
              </a:spcBef>
            </a:pPr>
            <a:endParaRPr lang="en-US" sz="1400" dirty="0"/>
          </a:p>
        </p:txBody>
      </p:sp>
    </p:spTree>
    <p:extLst>
      <p:ext uri="{BB962C8B-B14F-4D97-AF65-F5344CB8AC3E}">
        <p14:creationId xmlns:p14="http://schemas.microsoft.com/office/powerpoint/2010/main" val="3596627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think-cell data - do not delete" hidden="1">
            <a:extLst>
              <a:ext uri="{FF2B5EF4-FFF2-40B4-BE49-F238E27FC236}">
                <a16:creationId xmlns:a16="http://schemas.microsoft.com/office/drawing/2014/main" id="{6D56B0D3-8CBF-0F10-E088-A75732BD8FAF}"/>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4" imgW="7772400" imgH="10058400" progId="TCLayout.ActiveDocument.1">
                  <p:embed/>
                </p:oleObj>
              </mc:Choice>
              <mc:Fallback>
                <p:oleObj name="think-cell Slide" r:id="rId4" imgW="7772400" imgH="10058400" progId="TCLayout.ActiveDocument.1">
                  <p:embed/>
                  <p:pic>
                    <p:nvPicPr>
                      <p:cNvPr id="29" name="think-cell data - do not delete" hidden="1">
                        <a:extLst>
                          <a:ext uri="{FF2B5EF4-FFF2-40B4-BE49-F238E27FC236}">
                            <a16:creationId xmlns:a16="http://schemas.microsoft.com/office/drawing/2014/main" id="{6D56B0D3-8CBF-0F10-E088-A75732BD8FAF}"/>
                          </a:ext>
                        </a:extLst>
                      </p:cNvPr>
                      <p:cNvPicPr/>
                      <p:nvPr/>
                    </p:nvPicPr>
                    <p:blipFill>
                      <a:blip r:embed="rId5"/>
                      <a:stretch>
                        <a:fillRect/>
                      </a:stretch>
                    </p:blipFill>
                    <p:spPr>
                      <a:xfrm>
                        <a:off x="1588" y="1588"/>
                        <a:ext cx="1227" cy="1588"/>
                      </a:xfrm>
                      <a:prstGeom prst="rect">
                        <a:avLst/>
                      </a:prstGeom>
                    </p:spPr>
                  </p:pic>
                </p:oleObj>
              </mc:Fallback>
            </mc:AlternateContent>
          </a:graphicData>
        </a:graphic>
      </p:graphicFrame>
      <p:pic>
        <p:nvPicPr>
          <p:cNvPr id="6" name="Picture 5">
            <a:extLst>
              <a:ext uri="{FF2B5EF4-FFF2-40B4-BE49-F238E27FC236}">
                <a16:creationId xmlns:a16="http://schemas.microsoft.com/office/drawing/2014/main" id="{E82BFF59-00B7-7E53-44C5-A61F536C428D}"/>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l="82164" t="20800" r="-967" b="22959"/>
          <a:stretch/>
        </p:blipFill>
        <p:spPr>
          <a:xfrm flipH="1">
            <a:off x="6221413" y="1410739"/>
            <a:ext cx="406400" cy="7747863"/>
          </a:xfrm>
          <a:prstGeom prst="rect">
            <a:avLst/>
          </a:prstGeom>
        </p:spPr>
      </p:pic>
      <p:sp>
        <p:nvSpPr>
          <p:cNvPr id="2" name="Rectangle 1">
            <a:extLst>
              <a:ext uri="{FF2B5EF4-FFF2-40B4-BE49-F238E27FC236}">
                <a16:creationId xmlns:a16="http://schemas.microsoft.com/office/drawing/2014/main" id="{07A0A087-B081-8C68-BF13-DE3AB905C156}"/>
              </a:ext>
            </a:extLst>
          </p:cNvPr>
          <p:cNvSpPr/>
          <p:nvPr/>
        </p:nvSpPr>
        <p:spPr bwMode="auto">
          <a:xfrm>
            <a:off x="230188" y="825101"/>
            <a:ext cx="6397625" cy="82428"/>
          </a:xfrm>
          <a:prstGeom prst="rect">
            <a:avLst/>
          </a:prstGeom>
          <a:gradFill flip="none" rotWithShape="1">
            <a:gsLst>
              <a:gs pos="32000">
                <a:schemeClr val="accent5"/>
              </a:gs>
              <a:gs pos="0">
                <a:schemeClr val="accent5">
                  <a:lumMod val="45000"/>
                  <a:lumOff val="55000"/>
                </a:schemeClr>
              </a:gs>
              <a:gs pos="100000">
                <a:schemeClr val="tx2"/>
              </a:gs>
            </a:gsLst>
            <a:lin ang="0" scaled="0"/>
            <a:tileRect/>
          </a:gradFill>
          <a:ln w="9525" cap="flat" cmpd="sng" algn="ctr">
            <a:noFill/>
            <a:prstDash val="solid"/>
            <a:round/>
            <a:headEnd type="none" w="med" len="med"/>
            <a:tailEnd type="none" w="med" len="med"/>
          </a:ln>
          <a:effectLst/>
        </p:spPr>
        <p:txBody>
          <a:bodyPr vert="horz" wrap="square" lIns="63305" tIns="31653" rIns="63305" bIns="31653" numCol="1" rtlCol="0" anchor="t" anchorCtr="0" compatLnSpc="1">
            <a:prstTxWarp prst="textNoShape">
              <a:avLst/>
            </a:prstTxWarp>
          </a:bodyPr>
          <a:lstStyle/>
          <a:p>
            <a:pPr marL="80233" marR="0" lvl="0" indent="-80233" algn="l" defTabSz="633071" rtl="0" eaLnBrk="1" fontAlgn="base" latinLnBrk="0" hangingPunct="1">
              <a:lnSpc>
                <a:spcPct val="100000"/>
              </a:lnSpc>
              <a:spcBef>
                <a:spcPct val="50000"/>
              </a:spcBef>
              <a:spcAft>
                <a:spcPct val="0"/>
              </a:spcAft>
              <a:buClrTx/>
              <a:buSzTx/>
              <a:buFontTx/>
              <a:buChar char="•"/>
              <a:tabLst/>
              <a:defRPr/>
            </a:pPr>
            <a:endParaRPr kumimoji="0" lang="en-US" sz="900" b="0" i="0" u="none" strike="noStrike" kern="1200" cap="none" spc="0" normalizeH="0" baseline="0" noProof="0">
              <a:ln>
                <a:noFill/>
              </a:ln>
              <a:solidFill>
                <a:srgbClr val="002345"/>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grpSp>
        <p:nvGrpSpPr>
          <p:cNvPr id="30" name="Group 29">
            <a:extLst>
              <a:ext uri="{FF2B5EF4-FFF2-40B4-BE49-F238E27FC236}">
                <a16:creationId xmlns:a16="http://schemas.microsoft.com/office/drawing/2014/main" id="{9F598A27-2117-9096-E320-85271CD58F5A}"/>
              </a:ext>
            </a:extLst>
          </p:cNvPr>
          <p:cNvGrpSpPr/>
          <p:nvPr/>
        </p:nvGrpSpPr>
        <p:grpSpPr>
          <a:xfrm>
            <a:off x="0" y="391655"/>
            <a:ext cx="3928672" cy="926399"/>
            <a:chOff x="-455544" y="1522243"/>
            <a:chExt cx="4883344" cy="1151515"/>
          </a:xfrm>
        </p:grpSpPr>
        <p:sp>
          <p:nvSpPr>
            <p:cNvPr id="31" name="Rectangle: Rounded Corners 94">
              <a:extLst>
                <a:ext uri="{FF2B5EF4-FFF2-40B4-BE49-F238E27FC236}">
                  <a16:creationId xmlns:a16="http://schemas.microsoft.com/office/drawing/2014/main" id="{5DEFB05A-E7DD-199B-40EA-25F78B3ADCB5}"/>
                </a:ext>
              </a:extLst>
            </p:cNvPr>
            <p:cNvSpPr/>
            <p:nvPr/>
          </p:nvSpPr>
          <p:spPr>
            <a:xfrm rot="5400000" flipH="1">
              <a:off x="1655749" y="-98292"/>
              <a:ext cx="1151515" cy="4392586"/>
            </a:xfrm>
            <a:prstGeom prst="roundRect">
              <a:avLst>
                <a:gd name="adj" fmla="val 50000"/>
              </a:avLst>
            </a:prstGeom>
            <a:solidFill>
              <a:schemeClr val="bg1"/>
            </a:solidFill>
            <a:ln>
              <a:noFill/>
            </a:ln>
            <a:effectLst>
              <a:outerShdw blurRad="571500" dist="50800" dir="5400000" algn="ctr" rotWithShape="0">
                <a:srgbClr val="000000">
                  <a:alpha val="16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lumMod val="75000"/>
                    <a:lumOff val="25000"/>
                  </a:schemeClr>
                </a:solidFill>
                <a:latin typeface="Roboto" panose="02000000000000000000" pitchFamily="2" charset="0"/>
              </a:endParaRPr>
            </a:p>
          </p:txBody>
        </p:sp>
        <p:sp>
          <p:nvSpPr>
            <p:cNvPr id="32" name="Rectangle: Top Corners Rounded 96">
              <a:extLst>
                <a:ext uri="{FF2B5EF4-FFF2-40B4-BE49-F238E27FC236}">
                  <a16:creationId xmlns:a16="http://schemas.microsoft.com/office/drawing/2014/main" id="{56FB338F-C8CD-762C-18D1-4CA364B62467}"/>
                </a:ext>
              </a:extLst>
            </p:cNvPr>
            <p:cNvSpPr/>
            <p:nvPr/>
          </p:nvSpPr>
          <p:spPr>
            <a:xfrm rot="5400000" flipH="1">
              <a:off x="1164991" y="-98292"/>
              <a:ext cx="1151515" cy="4392586"/>
            </a:xfrm>
            <a:prstGeom prst="round2SameRect">
              <a:avLst>
                <a:gd name="adj1" fmla="val 50000"/>
                <a:gd name="adj2" fmla="val 0"/>
              </a:avLst>
            </a:prstGeom>
            <a:solidFill>
              <a:schemeClr val="bg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lumMod val="75000"/>
                    <a:lumOff val="25000"/>
                  </a:schemeClr>
                </a:solidFill>
                <a:latin typeface="Roboto" panose="02000000000000000000" pitchFamily="2" charset="0"/>
              </a:endParaRPr>
            </a:p>
          </p:txBody>
        </p:sp>
        <p:sp>
          <p:nvSpPr>
            <p:cNvPr id="34" name="Oval 33">
              <a:extLst>
                <a:ext uri="{FF2B5EF4-FFF2-40B4-BE49-F238E27FC236}">
                  <a16:creationId xmlns:a16="http://schemas.microsoft.com/office/drawing/2014/main" id="{E9198AD2-F188-0065-7461-3EB273D35661}"/>
                </a:ext>
              </a:extLst>
            </p:cNvPr>
            <p:cNvSpPr/>
            <p:nvPr/>
          </p:nvSpPr>
          <p:spPr>
            <a:xfrm rot="5400000" flipH="1">
              <a:off x="3462164" y="1752738"/>
              <a:ext cx="661471" cy="661470"/>
            </a:xfrm>
            <a:prstGeom prst="ellipse">
              <a:avLst/>
            </a:prstGeom>
            <a:solidFill>
              <a:schemeClr val="bg2"/>
            </a:solidFill>
            <a:ln w="1905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lumMod val="75000"/>
                    <a:lumOff val="25000"/>
                  </a:schemeClr>
                </a:solidFill>
                <a:latin typeface="Roboto" panose="02000000000000000000" pitchFamily="2" charset="0"/>
              </a:endParaRPr>
            </a:p>
          </p:txBody>
        </p:sp>
      </p:grpSp>
      <p:sp>
        <p:nvSpPr>
          <p:cNvPr id="36" name="TextBox 35">
            <a:extLst>
              <a:ext uri="{FF2B5EF4-FFF2-40B4-BE49-F238E27FC236}">
                <a16:creationId xmlns:a16="http://schemas.microsoft.com/office/drawing/2014/main" id="{DAB890BB-074C-6504-1969-6DA8FFED592D}"/>
              </a:ext>
            </a:extLst>
          </p:cNvPr>
          <p:cNvSpPr txBox="1"/>
          <p:nvPr/>
        </p:nvSpPr>
        <p:spPr>
          <a:xfrm>
            <a:off x="230189" y="490374"/>
            <a:ext cx="2925444" cy="672355"/>
          </a:xfrm>
          <a:prstGeom prst="rect">
            <a:avLst/>
          </a:prstGeom>
        </p:spPr>
        <p:txBody>
          <a:bodyPr vert="horz" wrap="square" lIns="91440" tIns="45720" rIns="91440" bIns="45720" rtlCol="0" anchor="ctr">
            <a:noAutofit/>
          </a:bodyPr>
          <a:lstStyle>
            <a:defPPr>
              <a:defRPr lang="de-DE"/>
            </a:defPPr>
            <a:lvl1pPr>
              <a:spcBef>
                <a:spcPts val="600"/>
              </a:spcBef>
              <a:defRPr b="1">
                <a:solidFill>
                  <a:schemeClr val="bg2"/>
                </a:solidFill>
              </a:defRPr>
            </a:lvl1pPr>
          </a:lstStyle>
          <a:p>
            <a:r>
              <a:rPr lang="en-US" dirty="0"/>
              <a:t>Glossary of terms </a:t>
            </a:r>
          </a:p>
        </p:txBody>
      </p:sp>
      <p:sp>
        <p:nvSpPr>
          <p:cNvPr id="59" name="Rectangle: Rounded Corners 4">
            <a:extLst>
              <a:ext uri="{FF2B5EF4-FFF2-40B4-BE49-F238E27FC236}">
                <a16:creationId xmlns:a16="http://schemas.microsoft.com/office/drawing/2014/main" id="{420DBDDC-FBB3-2066-06D0-627A76553DF3}"/>
              </a:ext>
            </a:extLst>
          </p:cNvPr>
          <p:cNvSpPr/>
          <p:nvPr/>
        </p:nvSpPr>
        <p:spPr>
          <a:xfrm>
            <a:off x="249903" y="1410740"/>
            <a:ext cx="1165578" cy="7753897"/>
          </a:xfrm>
          <a:prstGeom prst="roundRect">
            <a:avLst>
              <a:gd name="adj" fmla="val 0"/>
            </a:avLst>
          </a:prstGeom>
          <a:solidFill>
            <a:schemeClr val="bg1">
              <a:alpha val="87380"/>
            </a:schemeClr>
          </a:solidFill>
          <a:ln>
            <a:noFill/>
          </a:ln>
          <a:effectLst>
            <a:outerShdw blurRad="241300" dist="50800" dir="5400000" algn="ctr" rotWithShape="0">
              <a:srgbClr val="000000">
                <a:alpha val="22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graphicFrame>
        <p:nvGraphicFramePr>
          <p:cNvPr id="5" name="Table 4">
            <a:extLst>
              <a:ext uri="{FF2B5EF4-FFF2-40B4-BE49-F238E27FC236}">
                <a16:creationId xmlns:a16="http://schemas.microsoft.com/office/drawing/2014/main" id="{1BF42EFC-00CC-6E32-2FFB-73BD7ADF1416}"/>
              </a:ext>
            </a:extLst>
          </p:cNvPr>
          <p:cNvGraphicFramePr>
            <a:graphicFrameLocks noGrp="1"/>
          </p:cNvGraphicFramePr>
          <p:nvPr>
            <p:extLst>
              <p:ext uri="{D42A27DB-BD31-4B8C-83A1-F6EECF244321}">
                <p14:modId xmlns:p14="http://schemas.microsoft.com/office/powerpoint/2010/main" val="3240238196"/>
              </p:ext>
            </p:extLst>
          </p:nvPr>
        </p:nvGraphicFramePr>
        <p:xfrm>
          <a:off x="231494" y="1416772"/>
          <a:ext cx="6396319" cy="7753897"/>
        </p:xfrm>
        <a:graphic>
          <a:graphicData uri="http://schemas.openxmlformats.org/drawingml/2006/table">
            <a:tbl>
              <a:tblPr firstRow="1" bandRow="1">
                <a:tableStyleId>{5940675A-B579-460E-94D1-54222C63F5DA}</a:tableStyleId>
              </a:tblPr>
              <a:tblGrid>
                <a:gridCol w="1192192">
                  <a:extLst>
                    <a:ext uri="{9D8B030D-6E8A-4147-A177-3AD203B41FA5}">
                      <a16:colId xmlns:a16="http://schemas.microsoft.com/office/drawing/2014/main" val="2619434737"/>
                    </a:ext>
                  </a:extLst>
                </a:gridCol>
                <a:gridCol w="5204127">
                  <a:extLst>
                    <a:ext uri="{9D8B030D-6E8A-4147-A177-3AD203B41FA5}">
                      <a16:colId xmlns:a16="http://schemas.microsoft.com/office/drawing/2014/main" val="4112274685"/>
                    </a:ext>
                  </a:extLst>
                </a:gridCol>
              </a:tblGrid>
              <a:tr h="349561">
                <a:tc>
                  <a:txBody>
                    <a:bodyPr/>
                    <a:lstStyle/>
                    <a:p>
                      <a:r>
                        <a:rPr lang="en-US" sz="1600" b="1" dirty="0">
                          <a:solidFill>
                            <a:schemeClr val="bg1"/>
                          </a:solidFill>
                          <a:latin typeface="Andes Bold" panose="02000000000000000000" pitchFamily="2" charset="0"/>
                        </a:rPr>
                        <a:t>Term </a:t>
                      </a:r>
                    </a:p>
                  </a:txBody>
                  <a:tcPr>
                    <a:lnL w="1905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ysDot"/>
                      <a:round/>
                      <a:headEnd type="none" w="med" len="med"/>
                      <a:tailEnd type="none" w="med" len="med"/>
                    </a:lnB>
                    <a:solidFill>
                      <a:schemeClr val="bg2"/>
                    </a:solidFill>
                  </a:tcPr>
                </a:tc>
                <a:tc>
                  <a:txBody>
                    <a:bodyPr/>
                    <a:lstStyle/>
                    <a:p>
                      <a:r>
                        <a:rPr lang="en-US" sz="1600" b="1" dirty="0">
                          <a:solidFill>
                            <a:schemeClr val="bg1"/>
                          </a:solidFill>
                          <a:latin typeface="Andes Bold" panose="02000000000000000000" pitchFamily="2" charset="0"/>
                        </a:rPr>
                        <a:t>Proposed Definition(s) </a:t>
                      </a:r>
                    </a:p>
                  </a:txBody>
                  <a:tcPr>
                    <a:lnL w="28575"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ysDot"/>
                      <a:round/>
                      <a:headEnd type="none" w="med" len="med"/>
                      <a:tailEnd type="none" w="med" len="med"/>
                    </a:lnB>
                    <a:solidFill>
                      <a:schemeClr val="bg2"/>
                    </a:solidFill>
                  </a:tcPr>
                </a:tc>
                <a:extLst>
                  <a:ext uri="{0D108BD9-81ED-4DB2-BD59-A6C34878D82A}">
                    <a16:rowId xmlns:a16="http://schemas.microsoft.com/office/drawing/2014/main" val="61843876"/>
                  </a:ext>
                </a:extLst>
              </a:tr>
              <a:tr h="794457">
                <a:tc>
                  <a:txBody>
                    <a:bodyPr/>
                    <a:lstStyle/>
                    <a:p>
                      <a:r>
                        <a:rPr lang="en-US" sz="1200" b="1" dirty="0">
                          <a:solidFill>
                            <a:schemeClr val="tx2"/>
                          </a:solidFill>
                          <a:latin typeface="Andes Bold" panose="02000000000000000000" pitchFamily="2" charset="0"/>
                        </a:rPr>
                        <a:t>Fiscal Balance</a:t>
                      </a:r>
                    </a:p>
                  </a:txBody>
                  <a:tcPr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r>
                        <a:rPr lang="en-US" sz="1100" dirty="0">
                          <a:latin typeface="Andes" panose="02000000000000000000" pitchFamily="2" charset="0"/>
                        </a:rPr>
                        <a:t>The difference between general government revenues and expenditures.</a:t>
                      </a:r>
                    </a:p>
                    <a:p>
                      <a:r>
                        <a:rPr lang="en-US" sz="1100" dirty="0">
                          <a:latin typeface="Andes" panose="02000000000000000000" pitchFamily="2" charset="0"/>
                        </a:rPr>
                        <a:t>When revenues exceed expenditure there is a fiscal surplus. When expenditure exceeds revenue there is a fiscal deficit. The ideal fiscal balance is zero - where revenue and expenditure are equal.</a:t>
                      </a:r>
                    </a:p>
                  </a:txBody>
                  <a:tcPr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1794045805"/>
                  </a:ext>
                </a:extLst>
              </a:tr>
              <a:tr h="699122">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rPr>
                        <a:t>Fiscal Funding Gap</a:t>
                      </a:r>
                      <a:endParaRPr lang="en-US" sz="1200" b="1" kern="1200" dirty="0">
                        <a:solidFill>
                          <a:schemeClr val="tx2"/>
                        </a:solidFill>
                        <a:latin typeface="Andes Bold" panose="02000000000000000000" pitchFamily="2" charset="0"/>
                        <a:ea typeface="+mn-ea"/>
                        <a:cs typeface="+mn-cs"/>
                      </a:endParaRP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dk1"/>
                          </a:solidFill>
                          <a:latin typeface="Andes" panose="02000000000000000000" pitchFamily="2" charset="0"/>
                        </a:rPr>
                        <a:t>The difference between the total funds required and available funds that a government has or can access; in DRF terms, this could be used to describe the difference between disaster-related contingent liabilities and the financing available from disaster-related financial instruments.</a:t>
                      </a:r>
                      <a:endParaRPr lang="en-US" sz="1100" kern="1200" dirty="0">
                        <a:solidFill>
                          <a:schemeClr val="dk1"/>
                        </a:solidFill>
                        <a:latin typeface="Andes" panose="02000000000000000000" pitchFamily="2" charset="0"/>
                        <a:ea typeface="+mn-ea"/>
                        <a:cs typeface="+mn-cs"/>
                      </a:endParaRP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302608012"/>
                  </a:ext>
                </a:extLst>
              </a:tr>
              <a:tr h="699122">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Frequency</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Frequency is often used to describe how often an event is likely to occur.</a:t>
                      </a:r>
                    </a:p>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Events with low frequency are rare (i.e. they have a low likelihood of occurring). Events with a high frequency are common (i.e. they have a high likelihood of occurring).</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75022105"/>
                  </a:ext>
                </a:extLst>
              </a:tr>
              <a:tr h="572009">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Hazard (peril/natural hazard)</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dk1"/>
                          </a:solidFill>
                          <a:latin typeface="Andes" panose="02000000000000000000" pitchFamily="2" charset="0"/>
                          <a:ea typeface="+mn-ea"/>
                          <a:cs typeface="+mn-cs"/>
                        </a:rPr>
                        <a:t>Natural process or phenomenon, or human activity that has the potential to cause property damage, loss of livelihoods and services, social and economic disruption, and/or environmental degradation. Also known as peril or natural hazard.</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645930464"/>
                  </a:ext>
                </a:extLst>
              </a:tr>
              <a:tr h="699122">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Humanitarian Aid</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dk1"/>
                          </a:solidFill>
                          <a:latin typeface="Andes" panose="02000000000000000000" pitchFamily="2" charset="0"/>
                          <a:ea typeface="+mn-ea"/>
                          <a:cs typeface="+mn-cs"/>
                        </a:rPr>
                        <a:t>In general terms, the aid and action, designed to save lives, alleviate suffering, and maintain and protect human dignity during and after man-made crises and natural disasters. Such aid may also be used to prevent and strengthen preparedness for the occurrence of such situations.</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368332313"/>
                  </a:ext>
                </a:extLst>
              </a:tr>
              <a:tr h="381339">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Indemnity Insurance</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An insurance policy that pays claims based on the actual economic losses incurred by the policyholder.</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1346747566"/>
                  </a:ext>
                </a:extLst>
              </a:tr>
              <a:tr h="381339">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Index Insurance</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An insurance policy that pays claims based on an index, indexes are typically chosen to be a good proxy for the economic losses incurred by the policyholder.</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1326787619"/>
                  </a:ext>
                </a:extLst>
              </a:tr>
              <a:tr h="524341">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Insurance</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A practice or arrangement by which a company, investor or government agency provides a guarantee of compensation for a specified loss, damage or event occurring in return for payment of a specified premium.</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4192365643"/>
                  </a:ext>
                </a:extLst>
              </a:tr>
              <a:tr h="699122">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Trigger</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dk1"/>
                          </a:solidFill>
                          <a:latin typeface="Andes" panose="02000000000000000000" pitchFamily="2" charset="0"/>
                          <a:ea typeface="+mn-ea"/>
                          <a:cs typeface="+mn-cs"/>
                        </a:rPr>
                        <a:t>The event that must occur before a particular insurance policy applies to a given loss and causes the policy to pay out; for example, for weather-index insurance a trigger could be the weather measurement that causes the insurance policy to pay out, such as a certain amount of cumulative rainfall.</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823363545"/>
                  </a:ext>
                </a:extLst>
              </a:tr>
              <a:tr h="349561">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Liquidity</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dk1"/>
                          </a:solidFill>
                          <a:latin typeface="Andes" panose="02000000000000000000" pitchFamily="2" charset="0"/>
                          <a:ea typeface="+mn-ea"/>
                          <a:cs typeface="+mn-cs"/>
                        </a:rPr>
                        <a:t>Liquidity is a measure of the amount of cash or liquid assets (i.e. assets that can be quickly turned into cash) available to an individual or organization.</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478211360"/>
                  </a:ext>
                </a:extLst>
              </a:tr>
              <a:tr h="524341">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Loss</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dk1"/>
                          </a:solidFill>
                          <a:latin typeface="Andes" panose="02000000000000000000" pitchFamily="2" charset="0"/>
                          <a:ea typeface="+mn-ea"/>
                          <a:cs typeface="+mn-cs"/>
                        </a:rPr>
                        <a:t>The foregone economic flows resulting from the temporary absence of the damaged assets and/or any other disruption of economic activity caused by the disaster.</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4143036722"/>
                  </a:ext>
                </a:extLst>
              </a:tr>
              <a:tr h="381339">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Natural Disaster</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dk1"/>
                          </a:solidFill>
                          <a:latin typeface="Andes" panose="02000000000000000000" pitchFamily="2" charset="0"/>
                          <a:ea typeface="+mn-ea"/>
                          <a:cs typeface="+mn-cs"/>
                        </a:rPr>
                        <a:t>An extreme event leading to loss of lives and livelihoods caused by natural hazards such as tropical cyclones, earthquakes, floods, and landslides.</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3004856498"/>
                  </a:ext>
                </a:extLst>
              </a:tr>
              <a:tr h="699122">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Operational Budget</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9050" cap="flat" cmpd="sng" algn="ctr">
                      <a:solidFill>
                        <a:srgbClr val="51C3FA"/>
                      </a:solidFill>
                      <a:prstDash val="solid"/>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dk1"/>
                          </a:solidFill>
                          <a:latin typeface="Andes" panose="02000000000000000000" pitchFamily="2" charset="0"/>
                          <a:ea typeface="+mn-ea"/>
                          <a:cs typeface="+mn-cs"/>
                        </a:rPr>
                        <a:t>Operational (or operating) budget is the part of the budget that includes day-to-day running costs of an organization, such as travel and consumables. Wages and staff benefits are part of the operational budget but are ring-fenced and cannot be reallocated.</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9050" cap="flat" cmpd="sng" algn="ctr">
                      <a:solidFill>
                        <a:srgbClr val="51C3FA"/>
                      </a:solidFill>
                      <a:prstDash val="solid"/>
                      <a:round/>
                      <a:headEnd type="none" w="med" len="med"/>
                      <a:tailEnd type="none" w="med" len="med"/>
                    </a:lnB>
                  </a:tcPr>
                </a:tc>
                <a:extLst>
                  <a:ext uri="{0D108BD9-81ED-4DB2-BD59-A6C34878D82A}">
                    <a16:rowId xmlns:a16="http://schemas.microsoft.com/office/drawing/2014/main" val="2077233204"/>
                  </a:ext>
                </a:extLst>
              </a:tr>
            </a:tbl>
          </a:graphicData>
        </a:graphic>
      </p:graphicFrame>
      <p:pic>
        <p:nvPicPr>
          <p:cNvPr id="6148" name="Picture 4" descr="Dictionary - Free education icons">
            <a:extLst>
              <a:ext uri="{FF2B5EF4-FFF2-40B4-BE49-F238E27FC236}">
                <a16:creationId xmlns:a16="http://schemas.microsoft.com/office/drawing/2014/main" id="{68FD53DF-CC86-5CB3-8FFE-C887645539E4}"/>
              </a:ext>
            </a:extLst>
          </p:cNvPr>
          <p:cNvPicPr>
            <a:picLocks noChangeAspect="1" noChangeArrowheads="1"/>
          </p:cNvPicPr>
          <p:nvPr/>
        </p:nvPicPr>
        <p:blipFill>
          <a:blip r:embed="rId7">
            <a:lum bright="70000" contrast="-70000"/>
            <a:extLst>
              <a:ext uri="{BEBA8EAE-BF5A-486C-A8C5-ECC9F3942E4B}">
                <a14:imgProps xmlns:a14="http://schemas.microsoft.com/office/drawing/2010/main">
                  <a14:imgLayer r:embed="rId8">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3201842" y="627117"/>
            <a:ext cx="432099" cy="4320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F9365EE-E59C-C50B-5E5C-DFD62012DBBC}"/>
              </a:ext>
            </a:extLst>
          </p:cNvPr>
          <p:cNvSpPr txBox="1"/>
          <p:nvPr/>
        </p:nvSpPr>
        <p:spPr>
          <a:xfrm>
            <a:off x="7442522" y="3599727"/>
            <a:ext cx="0" cy="0"/>
          </a:xfrm>
          <a:prstGeom prst="rect">
            <a:avLst/>
          </a:prstGeom>
        </p:spPr>
        <p:txBody>
          <a:bodyPr vert="horz" wrap="none" lIns="91440" tIns="45720" rIns="91440" bIns="45720" rtlCol="0">
            <a:noAutofit/>
          </a:bodyPr>
          <a:lstStyle/>
          <a:p>
            <a:pPr algn="l">
              <a:spcBef>
                <a:spcPts val="600"/>
              </a:spcBef>
            </a:pPr>
            <a:endParaRPr lang="en-US" sz="1400" dirty="0"/>
          </a:p>
        </p:txBody>
      </p:sp>
    </p:spTree>
    <p:extLst>
      <p:ext uri="{BB962C8B-B14F-4D97-AF65-F5344CB8AC3E}">
        <p14:creationId xmlns:p14="http://schemas.microsoft.com/office/powerpoint/2010/main" val="1404550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think-cell data - do not delete" hidden="1">
            <a:extLst>
              <a:ext uri="{FF2B5EF4-FFF2-40B4-BE49-F238E27FC236}">
                <a16:creationId xmlns:a16="http://schemas.microsoft.com/office/drawing/2014/main" id="{6D56B0D3-8CBF-0F10-E088-A75732BD8FAF}"/>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4" imgW="7772400" imgH="10058400" progId="TCLayout.ActiveDocument.1">
                  <p:embed/>
                </p:oleObj>
              </mc:Choice>
              <mc:Fallback>
                <p:oleObj name="think-cell Slide" r:id="rId4" imgW="7772400" imgH="10058400" progId="TCLayout.ActiveDocument.1">
                  <p:embed/>
                  <p:pic>
                    <p:nvPicPr>
                      <p:cNvPr id="29" name="think-cell data - do not delete" hidden="1">
                        <a:extLst>
                          <a:ext uri="{FF2B5EF4-FFF2-40B4-BE49-F238E27FC236}">
                            <a16:creationId xmlns:a16="http://schemas.microsoft.com/office/drawing/2014/main" id="{6D56B0D3-8CBF-0F10-E088-A75732BD8FAF}"/>
                          </a:ext>
                        </a:extLst>
                      </p:cNvPr>
                      <p:cNvPicPr/>
                      <p:nvPr/>
                    </p:nvPicPr>
                    <p:blipFill>
                      <a:blip r:embed="rId5"/>
                      <a:stretch>
                        <a:fillRect/>
                      </a:stretch>
                    </p:blipFill>
                    <p:spPr>
                      <a:xfrm>
                        <a:off x="1588" y="1588"/>
                        <a:ext cx="1227" cy="1588"/>
                      </a:xfrm>
                      <a:prstGeom prst="rect">
                        <a:avLst/>
                      </a:prstGeom>
                    </p:spPr>
                  </p:pic>
                </p:oleObj>
              </mc:Fallback>
            </mc:AlternateContent>
          </a:graphicData>
        </a:graphic>
      </p:graphicFrame>
      <p:pic>
        <p:nvPicPr>
          <p:cNvPr id="6" name="Picture 5">
            <a:extLst>
              <a:ext uri="{FF2B5EF4-FFF2-40B4-BE49-F238E27FC236}">
                <a16:creationId xmlns:a16="http://schemas.microsoft.com/office/drawing/2014/main" id="{E82BFF59-00B7-7E53-44C5-A61F536C428D}"/>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l="82164" t="20800" r="-967" b="22959"/>
          <a:stretch/>
        </p:blipFill>
        <p:spPr>
          <a:xfrm flipH="1">
            <a:off x="6221413" y="1410739"/>
            <a:ext cx="406400" cy="7747863"/>
          </a:xfrm>
          <a:prstGeom prst="rect">
            <a:avLst/>
          </a:prstGeom>
        </p:spPr>
      </p:pic>
      <p:sp>
        <p:nvSpPr>
          <p:cNvPr id="2" name="Rectangle 1">
            <a:extLst>
              <a:ext uri="{FF2B5EF4-FFF2-40B4-BE49-F238E27FC236}">
                <a16:creationId xmlns:a16="http://schemas.microsoft.com/office/drawing/2014/main" id="{07A0A087-B081-8C68-BF13-DE3AB905C156}"/>
              </a:ext>
            </a:extLst>
          </p:cNvPr>
          <p:cNvSpPr/>
          <p:nvPr/>
        </p:nvSpPr>
        <p:spPr bwMode="auto">
          <a:xfrm>
            <a:off x="230188" y="825101"/>
            <a:ext cx="6397625" cy="82428"/>
          </a:xfrm>
          <a:prstGeom prst="rect">
            <a:avLst/>
          </a:prstGeom>
          <a:gradFill flip="none" rotWithShape="1">
            <a:gsLst>
              <a:gs pos="32000">
                <a:schemeClr val="accent5"/>
              </a:gs>
              <a:gs pos="0">
                <a:schemeClr val="accent5">
                  <a:lumMod val="45000"/>
                  <a:lumOff val="55000"/>
                </a:schemeClr>
              </a:gs>
              <a:gs pos="100000">
                <a:schemeClr val="tx2"/>
              </a:gs>
            </a:gsLst>
            <a:lin ang="0" scaled="0"/>
            <a:tileRect/>
          </a:gradFill>
          <a:ln w="9525" cap="flat" cmpd="sng" algn="ctr">
            <a:noFill/>
            <a:prstDash val="solid"/>
            <a:round/>
            <a:headEnd type="none" w="med" len="med"/>
            <a:tailEnd type="none" w="med" len="med"/>
          </a:ln>
          <a:effectLst/>
        </p:spPr>
        <p:txBody>
          <a:bodyPr vert="horz" wrap="square" lIns="63305" tIns="31653" rIns="63305" bIns="31653" numCol="1" rtlCol="0" anchor="t" anchorCtr="0" compatLnSpc="1">
            <a:prstTxWarp prst="textNoShape">
              <a:avLst/>
            </a:prstTxWarp>
          </a:bodyPr>
          <a:lstStyle/>
          <a:p>
            <a:pPr marL="80233" marR="0" lvl="0" indent="-80233" algn="l" defTabSz="633071" rtl="0" eaLnBrk="1" fontAlgn="base" latinLnBrk="0" hangingPunct="1">
              <a:lnSpc>
                <a:spcPct val="100000"/>
              </a:lnSpc>
              <a:spcBef>
                <a:spcPct val="50000"/>
              </a:spcBef>
              <a:spcAft>
                <a:spcPct val="0"/>
              </a:spcAft>
              <a:buClrTx/>
              <a:buSzTx/>
              <a:buFontTx/>
              <a:buChar char="•"/>
              <a:tabLst/>
              <a:defRPr/>
            </a:pPr>
            <a:endParaRPr kumimoji="0" lang="en-US" sz="900" b="0" i="0" u="none" strike="noStrike" kern="1200" cap="none" spc="0" normalizeH="0" baseline="0" noProof="0">
              <a:ln>
                <a:noFill/>
              </a:ln>
              <a:solidFill>
                <a:srgbClr val="002345"/>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grpSp>
        <p:nvGrpSpPr>
          <p:cNvPr id="30" name="Group 29">
            <a:extLst>
              <a:ext uri="{FF2B5EF4-FFF2-40B4-BE49-F238E27FC236}">
                <a16:creationId xmlns:a16="http://schemas.microsoft.com/office/drawing/2014/main" id="{9F598A27-2117-9096-E320-85271CD58F5A}"/>
              </a:ext>
            </a:extLst>
          </p:cNvPr>
          <p:cNvGrpSpPr/>
          <p:nvPr/>
        </p:nvGrpSpPr>
        <p:grpSpPr>
          <a:xfrm>
            <a:off x="0" y="391655"/>
            <a:ext cx="3928672" cy="926399"/>
            <a:chOff x="-455544" y="1522243"/>
            <a:chExt cx="4883344" cy="1151515"/>
          </a:xfrm>
        </p:grpSpPr>
        <p:sp>
          <p:nvSpPr>
            <p:cNvPr id="31" name="Rectangle: Rounded Corners 94">
              <a:extLst>
                <a:ext uri="{FF2B5EF4-FFF2-40B4-BE49-F238E27FC236}">
                  <a16:creationId xmlns:a16="http://schemas.microsoft.com/office/drawing/2014/main" id="{5DEFB05A-E7DD-199B-40EA-25F78B3ADCB5}"/>
                </a:ext>
              </a:extLst>
            </p:cNvPr>
            <p:cNvSpPr/>
            <p:nvPr/>
          </p:nvSpPr>
          <p:spPr>
            <a:xfrm rot="5400000" flipH="1">
              <a:off x="1655749" y="-98292"/>
              <a:ext cx="1151515" cy="4392586"/>
            </a:xfrm>
            <a:prstGeom prst="roundRect">
              <a:avLst>
                <a:gd name="adj" fmla="val 50000"/>
              </a:avLst>
            </a:prstGeom>
            <a:solidFill>
              <a:schemeClr val="bg1"/>
            </a:solidFill>
            <a:ln>
              <a:noFill/>
            </a:ln>
            <a:effectLst>
              <a:outerShdw blurRad="571500" dist="50800" dir="5400000" algn="ctr" rotWithShape="0">
                <a:srgbClr val="000000">
                  <a:alpha val="16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lumMod val="75000"/>
                    <a:lumOff val="25000"/>
                  </a:schemeClr>
                </a:solidFill>
                <a:latin typeface="Roboto" panose="02000000000000000000" pitchFamily="2" charset="0"/>
              </a:endParaRPr>
            </a:p>
          </p:txBody>
        </p:sp>
        <p:sp>
          <p:nvSpPr>
            <p:cNvPr id="32" name="Rectangle: Top Corners Rounded 96">
              <a:extLst>
                <a:ext uri="{FF2B5EF4-FFF2-40B4-BE49-F238E27FC236}">
                  <a16:creationId xmlns:a16="http://schemas.microsoft.com/office/drawing/2014/main" id="{56FB338F-C8CD-762C-18D1-4CA364B62467}"/>
                </a:ext>
              </a:extLst>
            </p:cNvPr>
            <p:cNvSpPr/>
            <p:nvPr/>
          </p:nvSpPr>
          <p:spPr>
            <a:xfrm rot="5400000" flipH="1">
              <a:off x="1164991" y="-98292"/>
              <a:ext cx="1151515" cy="4392586"/>
            </a:xfrm>
            <a:prstGeom prst="round2SameRect">
              <a:avLst>
                <a:gd name="adj1" fmla="val 50000"/>
                <a:gd name="adj2" fmla="val 0"/>
              </a:avLst>
            </a:prstGeom>
            <a:solidFill>
              <a:schemeClr val="bg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lumMod val="75000"/>
                    <a:lumOff val="25000"/>
                  </a:schemeClr>
                </a:solidFill>
                <a:latin typeface="Roboto" panose="02000000000000000000" pitchFamily="2" charset="0"/>
              </a:endParaRPr>
            </a:p>
          </p:txBody>
        </p:sp>
        <p:sp>
          <p:nvSpPr>
            <p:cNvPr id="34" name="Oval 33">
              <a:extLst>
                <a:ext uri="{FF2B5EF4-FFF2-40B4-BE49-F238E27FC236}">
                  <a16:creationId xmlns:a16="http://schemas.microsoft.com/office/drawing/2014/main" id="{E9198AD2-F188-0065-7461-3EB273D35661}"/>
                </a:ext>
              </a:extLst>
            </p:cNvPr>
            <p:cNvSpPr/>
            <p:nvPr/>
          </p:nvSpPr>
          <p:spPr>
            <a:xfrm rot="5400000" flipH="1">
              <a:off x="3462164" y="1752738"/>
              <a:ext cx="661471" cy="661470"/>
            </a:xfrm>
            <a:prstGeom prst="ellipse">
              <a:avLst/>
            </a:prstGeom>
            <a:solidFill>
              <a:schemeClr val="bg2"/>
            </a:solidFill>
            <a:ln w="1905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lumMod val="75000"/>
                    <a:lumOff val="25000"/>
                  </a:schemeClr>
                </a:solidFill>
                <a:latin typeface="Roboto" panose="02000000000000000000" pitchFamily="2" charset="0"/>
              </a:endParaRPr>
            </a:p>
          </p:txBody>
        </p:sp>
      </p:grpSp>
      <p:sp>
        <p:nvSpPr>
          <p:cNvPr id="36" name="TextBox 35">
            <a:extLst>
              <a:ext uri="{FF2B5EF4-FFF2-40B4-BE49-F238E27FC236}">
                <a16:creationId xmlns:a16="http://schemas.microsoft.com/office/drawing/2014/main" id="{DAB890BB-074C-6504-1969-6DA8FFED592D}"/>
              </a:ext>
            </a:extLst>
          </p:cNvPr>
          <p:cNvSpPr txBox="1"/>
          <p:nvPr/>
        </p:nvSpPr>
        <p:spPr>
          <a:xfrm>
            <a:off x="230189" y="490374"/>
            <a:ext cx="2925444" cy="672355"/>
          </a:xfrm>
          <a:prstGeom prst="rect">
            <a:avLst/>
          </a:prstGeom>
        </p:spPr>
        <p:txBody>
          <a:bodyPr vert="horz" wrap="square" lIns="91440" tIns="45720" rIns="91440" bIns="45720" rtlCol="0" anchor="ctr">
            <a:noAutofit/>
          </a:bodyPr>
          <a:lstStyle>
            <a:defPPr>
              <a:defRPr lang="de-DE"/>
            </a:defPPr>
            <a:lvl1pPr>
              <a:spcBef>
                <a:spcPts val="600"/>
              </a:spcBef>
              <a:defRPr b="1">
                <a:solidFill>
                  <a:schemeClr val="bg2"/>
                </a:solidFill>
              </a:defRPr>
            </a:lvl1pPr>
          </a:lstStyle>
          <a:p>
            <a:r>
              <a:rPr lang="en-US" dirty="0"/>
              <a:t>Glossary of terms </a:t>
            </a:r>
          </a:p>
        </p:txBody>
      </p:sp>
      <p:sp>
        <p:nvSpPr>
          <p:cNvPr id="59" name="Rectangle: Rounded Corners 4">
            <a:extLst>
              <a:ext uri="{FF2B5EF4-FFF2-40B4-BE49-F238E27FC236}">
                <a16:creationId xmlns:a16="http://schemas.microsoft.com/office/drawing/2014/main" id="{420DBDDC-FBB3-2066-06D0-627A76553DF3}"/>
              </a:ext>
            </a:extLst>
          </p:cNvPr>
          <p:cNvSpPr/>
          <p:nvPr/>
        </p:nvSpPr>
        <p:spPr>
          <a:xfrm>
            <a:off x="249903" y="1410740"/>
            <a:ext cx="1165578" cy="7753897"/>
          </a:xfrm>
          <a:prstGeom prst="roundRect">
            <a:avLst>
              <a:gd name="adj" fmla="val 0"/>
            </a:avLst>
          </a:prstGeom>
          <a:solidFill>
            <a:schemeClr val="bg1">
              <a:alpha val="87380"/>
            </a:schemeClr>
          </a:solidFill>
          <a:ln>
            <a:noFill/>
          </a:ln>
          <a:effectLst>
            <a:outerShdw blurRad="241300" dist="50800" dir="5400000" algn="ctr" rotWithShape="0">
              <a:srgbClr val="000000">
                <a:alpha val="22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graphicFrame>
        <p:nvGraphicFramePr>
          <p:cNvPr id="5" name="Table 4">
            <a:extLst>
              <a:ext uri="{FF2B5EF4-FFF2-40B4-BE49-F238E27FC236}">
                <a16:creationId xmlns:a16="http://schemas.microsoft.com/office/drawing/2014/main" id="{1BF42EFC-00CC-6E32-2FFB-73BD7ADF1416}"/>
              </a:ext>
            </a:extLst>
          </p:cNvPr>
          <p:cNvGraphicFramePr>
            <a:graphicFrameLocks noGrp="1"/>
          </p:cNvGraphicFramePr>
          <p:nvPr>
            <p:extLst>
              <p:ext uri="{D42A27DB-BD31-4B8C-83A1-F6EECF244321}">
                <p14:modId xmlns:p14="http://schemas.microsoft.com/office/powerpoint/2010/main" val="1375277003"/>
              </p:ext>
            </p:extLst>
          </p:nvPr>
        </p:nvGraphicFramePr>
        <p:xfrm>
          <a:off x="231494" y="1416772"/>
          <a:ext cx="6396319" cy="7741828"/>
        </p:xfrm>
        <a:graphic>
          <a:graphicData uri="http://schemas.openxmlformats.org/drawingml/2006/table">
            <a:tbl>
              <a:tblPr firstRow="1" bandRow="1">
                <a:tableStyleId>{5940675A-B579-460E-94D1-54222C63F5DA}</a:tableStyleId>
              </a:tblPr>
              <a:tblGrid>
                <a:gridCol w="1192192">
                  <a:extLst>
                    <a:ext uri="{9D8B030D-6E8A-4147-A177-3AD203B41FA5}">
                      <a16:colId xmlns:a16="http://schemas.microsoft.com/office/drawing/2014/main" val="2619434737"/>
                    </a:ext>
                  </a:extLst>
                </a:gridCol>
                <a:gridCol w="5204127">
                  <a:extLst>
                    <a:ext uri="{9D8B030D-6E8A-4147-A177-3AD203B41FA5}">
                      <a16:colId xmlns:a16="http://schemas.microsoft.com/office/drawing/2014/main" val="4112274685"/>
                    </a:ext>
                  </a:extLst>
                </a:gridCol>
              </a:tblGrid>
              <a:tr h="395444">
                <a:tc>
                  <a:txBody>
                    <a:bodyPr/>
                    <a:lstStyle/>
                    <a:p>
                      <a:r>
                        <a:rPr lang="en-US" sz="1600" b="1" dirty="0">
                          <a:solidFill>
                            <a:schemeClr val="bg1"/>
                          </a:solidFill>
                          <a:latin typeface="Andes Bold" panose="02000000000000000000" pitchFamily="2" charset="0"/>
                        </a:rPr>
                        <a:t>Term </a:t>
                      </a:r>
                    </a:p>
                  </a:txBody>
                  <a:tcPr>
                    <a:lnL w="1905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ysDot"/>
                      <a:round/>
                      <a:headEnd type="none" w="med" len="med"/>
                      <a:tailEnd type="none" w="med" len="med"/>
                    </a:lnB>
                    <a:solidFill>
                      <a:schemeClr val="bg2"/>
                    </a:solidFill>
                  </a:tcPr>
                </a:tc>
                <a:tc>
                  <a:txBody>
                    <a:bodyPr/>
                    <a:lstStyle/>
                    <a:p>
                      <a:r>
                        <a:rPr lang="en-US" sz="1600" b="1" dirty="0">
                          <a:solidFill>
                            <a:schemeClr val="bg1"/>
                          </a:solidFill>
                          <a:latin typeface="Andes Bold" panose="02000000000000000000" pitchFamily="2" charset="0"/>
                        </a:rPr>
                        <a:t>Proposed Definition(s) </a:t>
                      </a:r>
                    </a:p>
                  </a:txBody>
                  <a:tcPr>
                    <a:lnL w="28575"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ysDot"/>
                      <a:round/>
                      <a:headEnd type="none" w="med" len="med"/>
                      <a:tailEnd type="none" w="med" len="med"/>
                    </a:lnB>
                    <a:solidFill>
                      <a:schemeClr val="bg2"/>
                    </a:solidFill>
                  </a:tcPr>
                </a:tc>
                <a:extLst>
                  <a:ext uri="{0D108BD9-81ED-4DB2-BD59-A6C34878D82A}">
                    <a16:rowId xmlns:a16="http://schemas.microsoft.com/office/drawing/2014/main" val="61843876"/>
                  </a:ext>
                </a:extLst>
              </a:tr>
              <a:tr h="465682">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Opportunity Cost</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The cost of an alternative use of the finance that must be forgone in order to pursue a certain strategy.</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1794045805"/>
                  </a:ext>
                </a:extLst>
              </a:tr>
              <a:tr h="790888">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Parametric Insurance</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A type of insurance that is triggered by the occurrence of a specific measured hazard event, such as a certain magnitude of earthquake or category of cyclone. This parametric approach is common for catastrophe risk insurance to cover against major hazard events and is an alternative to Indemnity Insurance.</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302608012"/>
                  </a:ext>
                </a:extLst>
              </a:tr>
              <a:tr h="409800">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Payout</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A payout refers to the amount of liquidity that an insured party will receive following an eligible event.</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75022105"/>
                  </a:ext>
                </a:extLst>
              </a:tr>
              <a:tr h="988610">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Premium (Ins.)</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The premium is the cost that an insured party will pay for a given level of coverage: the more that is included in the coverage provided, the higher the premium will be; premiums are determined by the amount of coverage a country chooses, the event attachment point and exhaustion point of that coverage, and the risk profile of the insured party, such as a country in the case of sovereign parametric insurance.</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645930464"/>
                  </a:ext>
                </a:extLst>
              </a:tr>
              <a:tr h="431394">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Probabilistic Modeling</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The process of fitting historical risk data into a probability model to predict future contingent liabilities.</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368332313"/>
                  </a:ext>
                </a:extLst>
              </a:tr>
              <a:tr h="647090">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Probable Maximum</a:t>
                      </a:r>
                    </a:p>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Loss (PML)</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The largest loss believed to be possible for a certain type of event in a defined return period, such as 1 in 100 years or 1 in 250 years.</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1346747566"/>
                  </a:ext>
                </a:extLst>
              </a:tr>
              <a:tr h="647090">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Public Financial</a:t>
                      </a:r>
                    </a:p>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Management (PFM)</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Steps taken to ensure that public money is spent and accounted for in a clear and transparent fashion. A public financial management system comprises resource generation, resource allocation, and expenditure management (resource</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1326787619"/>
                  </a:ext>
                </a:extLst>
              </a:tr>
              <a:tr h="988610">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Reinsurance</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A practice in which insurers transfer portions of risk portfolios to other parties in order to reduce the likelihood of having to pay a large obligation resulting from an insurance claim; it is the insurance of insurance.</a:t>
                      </a:r>
                    </a:p>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Reinsurance helps to smooth extreme results (such as those from catastrophe events) and, therefore, to reduce the volatility of an insurance portfolio.</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4192365643"/>
                  </a:ext>
                </a:extLst>
              </a:tr>
              <a:tr h="1186332">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Residual Risk</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The risk that remains in unmanaged form, even when effective disaster risk reduction measures are in place, and for which emergency response and recovery capacities must be maintained. The presence of residual risk implies a continuing need to develop and support effective capacities for emergency services, preparedness, response, and recovery together with socioeconomic policies such as safety nets and risk transfer mechanisms.</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823363545"/>
                  </a:ext>
                </a:extLst>
              </a:tr>
              <a:tr h="790888">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Resilience</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9050" cap="flat" cmpd="sng" algn="ctr">
                      <a:solidFill>
                        <a:srgbClr val="51C3FA"/>
                      </a:solidFill>
                      <a:prstDash val="solid"/>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Resilience in the context of disasters is the ability of countries, communities and households to manage change, by maintaining or transforming living standards in the face of shocks or stresses - such as earthquakes, drought or violent conflict - without compromising their long-term prospects.</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9050" cap="flat" cmpd="sng" algn="ctr">
                      <a:solidFill>
                        <a:srgbClr val="51C3FA"/>
                      </a:solidFill>
                      <a:prstDash val="solid"/>
                      <a:round/>
                      <a:headEnd type="none" w="med" len="med"/>
                      <a:tailEnd type="none" w="med" len="med"/>
                    </a:lnB>
                  </a:tcPr>
                </a:tc>
                <a:extLst>
                  <a:ext uri="{0D108BD9-81ED-4DB2-BD59-A6C34878D82A}">
                    <a16:rowId xmlns:a16="http://schemas.microsoft.com/office/drawing/2014/main" val="2077233204"/>
                  </a:ext>
                </a:extLst>
              </a:tr>
            </a:tbl>
          </a:graphicData>
        </a:graphic>
      </p:graphicFrame>
      <p:pic>
        <p:nvPicPr>
          <p:cNvPr id="6148" name="Picture 4" descr="Dictionary - Free education icons">
            <a:extLst>
              <a:ext uri="{FF2B5EF4-FFF2-40B4-BE49-F238E27FC236}">
                <a16:creationId xmlns:a16="http://schemas.microsoft.com/office/drawing/2014/main" id="{68FD53DF-CC86-5CB3-8FFE-C887645539E4}"/>
              </a:ext>
            </a:extLst>
          </p:cNvPr>
          <p:cNvPicPr>
            <a:picLocks noChangeAspect="1" noChangeArrowheads="1"/>
          </p:cNvPicPr>
          <p:nvPr/>
        </p:nvPicPr>
        <p:blipFill>
          <a:blip r:embed="rId7">
            <a:lum bright="70000" contrast="-70000"/>
            <a:extLst>
              <a:ext uri="{BEBA8EAE-BF5A-486C-A8C5-ECC9F3942E4B}">
                <a14:imgProps xmlns:a14="http://schemas.microsoft.com/office/drawing/2010/main">
                  <a14:imgLayer r:embed="rId8">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3201842" y="627117"/>
            <a:ext cx="432099" cy="4320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8151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think-cell data - do not delete" hidden="1">
            <a:extLst>
              <a:ext uri="{FF2B5EF4-FFF2-40B4-BE49-F238E27FC236}">
                <a16:creationId xmlns:a16="http://schemas.microsoft.com/office/drawing/2014/main" id="{6D56B0D3-8CBF-0F10-E088-A75732BD8FAF}"/>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4" imgW="7772400" imgH="10058400" progId="TCLayout.ActiveDocument.1">
                  <p:embed/>
                </p:oleObj>
              </mc:Choice>
              <mc:Fallback>
                <p:oleObj name="think-cell Slide" r:id="rId4" imgW="7772400" imgH="10058400" progId="TCLayout.ActiveDocument.1">
                  <p:embed/>
                  <p:pic>
                    <p:nvPicPr>
                      <p:cNvPr id="29" name="think-cell data - do not delete" hidden="1">
                        <a:extLst>
                          <a:ext uri="{FF2B5EF4-FFF2-40B4-BE49-F238E27FC236}">
                            <a16:creationId xmlns:a16="http://schemas.microsoft.com/office/drawing/2014/main" id="{6D56B0D3-8CBF-0F10-E088-A75732BD8FAF}"/>
                          </a:ext>
                        </a:extLst>
                      </p:cNvPr>
                      <p:cNvPicPr/>
                      <p:nvPr/>
                    </p:nvPicPr>
                    <p:blipFill>
                      <a:blip r:embed="rId5"/>
                      <a:stretch>
                        <a:fillRect/>
                      </a:stretch>
                    </p:blipFill>
                    <p:spPr>
                      <a:xfrm>
                        <a:off x="1588" y="1588"/>
                        <a:ext cx="1227" cy="1588"/>
                      </a:xfrm>
                      <a:prstGeom prst="rect">
                        <a:avLst/>
                      </a:prstGeom>
                    </p:spPr>
                  </p:pic>
                </p:oleObj>
              </mc:Fallback>
            </mc:AlternateContent>
          </a:graphicData>
        </a:graphic>
      </p:graphicFrame>
      <p:pic>
        <p:nvPicPr>
          <p:cNvPr id="6" name="Picture 5">
            <a:extLst>
              <a:ext uri="{FF2B5EF4-FFF2-40B4-BE49-F238E27FC236}">
                <a16:creationId xmlns:a16="http://schemas.microsoft.com/office/drawing/2014/main" id="{E82BFF59-00B7-7E53-44C5-A61F536C428D}"/>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l="82164" t="20800" r="-967" b="22959"/>
          <a:stretch/>
        </p:blipFill>
        <p:spPr>
          <a:xfrm flipH="1">
            <a:off x="6221413" y="1410739"/>
            <a:ext cx="406400" cy="6072047"/>
          </a:xfrm>
          <a:prstGeom prst="rect">
            <a:avLst/>
          </a:prstGeom>
        </p:spPr>
      </p:pic>
      <p:sp>
        <p:nvSpPr>
          <p:cNvPr id="2" name="Rectangle 1">
            <a:extLst>
              <a:ext uri="{FF2B5EF4-FFF2-40B4-BE49-F238E27FC236}">
                <a16:creationId xmlns:a16="http://schemas.microsoft.com/office/drawing/2014/main" id="{07A0A087-B081-8C68-BF13-DE3AB905C156}"/>
              </a:ext>
            </a:extLst>
          </p:cNvPr>
          <p:cNvSpPr/>
          <p:nvPr/>
        </p:nvSpPr>
        <p:spPr bwMode="auto">
          <a:xfrm>
            <a:off x="230188" y="825101"/>
            <a:ext cx="6397625" cy="82428"/>
          </a:xfrm>
          <a:prstGeom prst="rect">
            <a:avLst/>
          </a:prstGeom>
          <a:gradFill flip="none" rotWithShape="1">
            <a:gsLst>
              <a:gs pos="32000">
                <a:schemeClr val="accent5"/>
              </a:gs>
              <a:gs pos="0">
                <a:schemeClr val="accent5">
                  <a:lumMod val="45000"/>
                  <a:lumOff val="55000"/>
                </a:schemeClr>
              </a:gs>
              <a:gs pos="100000">
                <a:schemeClr val="tx2"/>
              </a:gs>
            </a:gsLst>
            <a:lin ang="0" scaled="0"/>
            <a:tileRect/>
          </a:gradFill>
          <a:ln w="9525" cap="flat" cmpd="sng" algn="ctr">
            <a:noFill/>
            <a:prstDash val="solid"/>
            <a:round/>
            <a:headEnd type="none" w="med" len="med"/>
            <a:tailEnd type="none" w="med" len="med"/>
          </a:ln>
          <a:effectLst/>
        </p:spPr>
        <p:txBody>
          <a:bodyPr vert="horz" wrap="square" lIns="63305" tIns="31653" rIns="63305" bIns="31653" numCol="1" rtlCol="0" anchor="t" anchorCtr="0" compatLnSpc="1">
            <a:prstTxWarp prst="textNoShape">
              <a:avLst/>
            </a:prstTxWarp>
          </a:bodyPr>
          <a:lstStyle/>
          <a:p>
            <a:pPr marL="80233" marR="0" lvl="0" indent="-80233" algn="l" defTabSz="633071" rtl="0" eaLnBrk="1" fontAlgn="base" latinLnBrk="0" hangingPunct="1">
              <a:lnSpc>
                <a:spcPct val="100000"/>
              </a:lnSpc>
              <a:spcBef>
                <a:spcPct val="50000"/>
              </a:spcBef>
              <a:spcAft>
                <a:spcPct val="0"/>
              </a:spcAft>
              <a:buClrTx/>
              <a:buSzTx/>
              <a:buFontTx/>
              <a:buChar char="•"/>
              <a:tabLst/>
              <a:defRPr/>
            </a:pPr>
            <a:endParaRPr kumimoji="0" lang="en-US" sz="900" b="0" i="0" u="none" strike="noStrike" kern="1200" cap="none" spc="0" normalizeH="0" baseline="0" noProof="0">
              <a:ln>
                <a:noFill/>
              </a:ln>
              <a:solidFill>
                <a:srgbClr val="002345"/>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grpSp>
        <p:nvGrpSpPr>
          <p:cNvPr id="30" name="Group 29">
            <a:extLst>
              <a:ext uri="{FF2B5EF4-FFF2-40B4-BE49-F238E27FC236}">
                <a16:creationId xmlns:a16="http://schemas.microsoft.com/office/drawing/2014/main" id="{9F598A27-2117-9096-E320-85271CD58F5A}"/>
              </a:ext>
            </a:extLst>
          </p:cNvPr>
          <p:cNvGrpSpPr/>
          <p:nvPr/>
        </p:nvGrpSpPr>
        <p:grpSpPr>
          <a:xfrm>
            <a:off x="0" y="391655"/>
            <a:ext cx="3928672" cy="926399"/>
            <a:chOff x="-455544" y="1522243"/>
            <a:chExt cx="4883344" cy="1151515"/>
          </a:xfrm>
        </p:grpSpPr>
        <p:sp>
          <p:nvSpPr>
            <p:cNvPr id="31" name="Rectangle: Rounded Corners 94">
              <a:extLst>
                <a:ext uri="{FF2B5EF4-FFF2-40B4-BE49-F238E27FC236}">
                  <a16:creationId xmlns:a16="http://schemas.microsoft.com/office/drawing/2014/main" id="{5DEFB05A-E7DD-199B-40EA-25F78B3ADCB5}"/>
                </a:ext>
              </a:extLst>
            </p:cNvPr>
            <p:cNvSpPr/>
            <p:nvPr/>
          </p:nvSpPr>
          <p:spPr>
            <a:xfrm rot="5400000" flipH="1">
              <a:off x="1655749" y="-98292"/>
              <a:ext cx="1151515" cy="4392586"/>
            </a:xfrm>
            <a:prstGeom prst="roundRect">
              <a:avLst>
                <a:gd name="adj" fmla="val 50000"/>
              </a:avLst>
            </a:prstGeom>
            <a:solidFill>
              <a:schemeClr val="bg1"/>
            </a:solidFill>
            <a:ln>
              <a:noFill/>
            </a:ln>
            <a:effectLst>
              <a:outerShdw blurRad="571500" dist="50800" dir="5400000" algn="ctr" rotWithShape="0">
                <a:srgbClr val="000000">
                  <a:alpha val="16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lumMod val="75000"/>
                    <a:lumOff val="25000"/>
                  </a:schemeClr>
                </a:solidFill>
                <a:latin typeface="Roboto" panose="02000000000000000000" pitchFamily="2" charset="0"/>
              </a:endParaRPr>
            </a:p>
          </p:txBody>
        </p:sp>
        <p:sp>
          <p:nvSpPr>
            <p:cNvPr id="32" name="Rectangle: Top Corners Rounded 96">
              <a:extLst>
                <a:ext uri="{FF2B5EF4-FFF2-40B4-BE49-F238E27FC236}">
                  <a16:creationId xmlns:a16="http://schemas.microsoft.com/office/drawing/2014/main" id="{56FB338F-C8CD-762C-18D1-4CA364B62467}"/>
                </a:ext>
              </a:extLst>
            </p:cNvPr>
            <p:cNvSpPr/>
            <p:nvPr/>
          </p:nvSpPr>
          <p:spPr>
            <a:xfrm rot="5400000" flipH="1">
              <a:off x="1164991" y="-98292"/>
              <a:ext cx="1151515" cy="4392586"/>
            </a:xfrm>
            <a:prstGeom prst="round2SameRect">
              <a:avLst>
                <a:gd name="adj1" fmla="val 50000"/>
                <a:gd name="adj2" fmla="val 0"/>
              </a:avLst>
            </a:prstGeom>
            <a:solidFill>
              <a:schemeClr val="bg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lumMod val="75000"/>
                    <a:lumOff val="25000"/>
                  </a:schemeClr>
                </a:solidFill>
                <a:latin typeface="Roboto" panose="02000000000000000000" pitchFamily="2" charset="0"/>
              </a:endParaRPr>
            </a:p>
          </p:txBody>
        </p:sp>
        <p:sp>
          <p:nvSpPr>
            <p:cNvPr id="34" name="Oval 33">
              <a:extLst>
                <a:ext uri="{FF2B5EF4-FFF2-40B4-BE49-F238E27FC236}">
                  <a16:creationId xmlns:a16="http://schemas.microsoft.com/office/drawing/2014/main" id="{E9198AD2-F188-0065-7461-3EB273D35661}"/>
                </a:ext>
              </a:extLst>
            </p:cNvPr>
            <p:cNvSpPr/>
            <p:nvPr/>
          </p:nvSpPr>
          <p:spPr>
            <a:xfrm rot="5400000" flipH="1">
              <a:off x="3462164" y="1752738"/>
              <a:ext cx="661471" cy="661470"/>
            </a:xfrm>
            <a:prstGeom prst="ellipse">
              <a:avLst/>
            </a:prstGeom>
            <a:solidFill>
              <a:schemeClr val="bg2"/>
            </a:solidFill>
            <a:ln w="1905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lumMod val="75000"/>
                    <a:lumOff val="25000"/>
                  </a:schemeClr>
                </a:solidFill>
                <a:latin typeface="Roboto" panose="02000000000000000000" pitchFamily="2" charset="0"/>
              </a:endParaRPr>
            </a:p>
          </p:txBody>
        </p:sp>
      </p:grpSp>
      <p:sp>
        <p:nvSpPr>
          <p:cNvPr id="36" name="TextBox 35">
            <a:extLst>
              <a:ext uri="{FF2B5EF4-FFF2-40B4-BE49-F238E27FC236}">
                <a16:creationId xmlns:a16="http://schemas.microsoft.com/office/drawing/2014/main" id="{DAB890BB-074C-6504-1969-6DA8FFED592D}"/>
              </a:ext>
            </a:extLst>
          </p:cNvPr>
          <p:cNvSpPr txBox="1"/>
          <p:nvPr/>
        </p:nvSpPr>
        <p:spPr>
          <a:xfrm>
            <a:off x="230189" y="490374"/>
            <a:ext cx="2925444" cy="672355"/>
          </a:xfrm>
          <a:prstGeom prst="rect">
            <a:avLst/>
          </a:prstGeom>
        </p:spPr>
        <p:txBody>
          <a:bodyPr vert="horz" wrap="square" lIns="91440" tIns="45720" rIns="91440" bIns="45720" rtlCol="0" anchor="ctr">
            <a:noAutofit/>
          </a:bodyPr>
          <a:lstStyle>
            <a:defPPr>
              <a:defRPr lang="de-DE"/>
            </a:defPPr>
            <a:lvl1pPr>
              <a:spcBef>
                <a:spcPts val="600"/>
              </a:spcBef>
              <a:defRPr b="1">
                <a:solidFill>
                  <a:schemeClr val="bg2"/>
                </a:solidFill>
              </a:defRPr>
            </a:lvl1pPr>
          </a:lstStyle>
          <a:p>
            <a:r>
              <a:rPr lang="en-US" dirty="0"/>
              <a:t>Glossary of terms </a:t>
            </a:r>
          </a:p>
        </p:txBody>
      </p:sp>
      <p:sp>
        <p:nvSpPr>
          <p:cNvPr id="59" name="Rectangle: Rounded Corners 4">
            <a:extLst>
              <a:ext uri="{FF2B5EF4-FFF2-40B4-BE49-F238E27FC236}">
                <a16:creationId xmlns:a16="http://schemas.microsoft.com/office/drawing/2014/main" id="{420DBDDC-FBB3-2066-06D0-627A76553DF3}"/>
              </a:ext>
            </a:extLst>
          </p:cNvPr>
          <p:cNvSpPr/>
          <p:nvPr/>
        </p:nvSpPr>
        <p:spPr>
          <a:xfrm>
            <a:off x="249903" y="1410741"/>
            <a:ext cx="1165578" cy="6072048"/>
          </a:xfrm>
          <a:prstGeom prst="roundRect">
            <a:avLst>
              <a:gd name="adj" fmla="val 0"/>
            </a:avLst>
          </a:prstGeom>
          <a:solidFill>
            <a:schemeClr val="bg1">
              <a:alpha val="87380"/>
            </a:schemeClr>
          </a:solidFill>
          <a:ln>
            <a:noFill/>
          </a:ln>
          <a:effectLst>
            <a:outerShdw blurRad="241300" dist="50800" dir="5400000" algn="ctr" rotWithShape="0">
              <a:srgbClr val="000000">
                <a:alpha val="22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graphicFrame>
        <p:nvGraphicFramePr>
          <p:cNvPr id="5" name="Table 4">
            <a:extLst>
              <a:ext uri="{FF2B5EF4-FFF2-40B4-BE49-F238E27FC236}">
                <a16:creationId xmlns:a16="http://schemas.microsoft.com/office/drawing/2014/main" id="{1BF42EFC-00CC-6E32-2FFB-73BD7ADF1416}"/>
              </a:ext>
            </a:extLst>
          </p:cNvPr>
          <p:cNvGraphicFramePr>
            <a:graphicFrameLocks noGrp="1"/>
          </p:cNvGraphicFramePr>
          <p:nvPr>
            <p:extLst>
              <p:ext uri="{D42A27DB-BD31-4B8C-83A1-F6EECF244321}">
                <p14:modId xmlns:p14="http://schemas.microsoft.com/office/powerpoint/2010/main" val="1572609902"/>
              </p:ext>
            </p:extLst>
          </p:nvPr>
        </p:nvGraphicFramePr>
        <p:xfrm>
          <a:off x="231494" y="1416773"/>
          <a:ext cx="6396319" cy="6072047"/>
        </p:xfrm>
        <a:graphic>
          <a:graphicData uri="http://schemas.openxmlformats.org/drawingml/2006/table">
            <a:tbl>
              <a:tblPr firstRow="1" bandRow="1">
                <a:tableStyleId>{5940675A-B579-460E-94D1-54222C63F5DA}</a:tableStyleId>
              </a:tblPr>
              <a:tblGrid>
                <a:gridCol w="1192192">
                  <a:extLst>
                    <a:ext uri="{9D8B030D-6E8A-4147-A177-3AD203B41FA5}">
                      <a16:colId xmlns:a16="http://schemas.microsoft.com/office/drawing/2014/main" val="2619434737"/>
                    </a:ext>
                  </a:extLst>
                </a:gridCol>
                <a:gridCol w="5204127">
                  <a:extLst>
                    <a:ext uri="{9D8B030D-6E8A-4147-A177-3AD203B41FA5}">
                      <a16:colId xmlns:a16="http://schemas.microsoft.com/office/drawing/2014/main" val="4112274685"/>
                    </a:ext>
                  </a:extLst>
                </a:gridCol>
              </a:tblGrid>
              <a:tr h="426629">
                <a:tc>
                  <a:txBody>
                    <a:bodyPr/>
                    <a:lstStyle/>
                    <a:p>
                      <a:r>
                        <a:rPr lang="en-US" sz="1600" b="1" dirty="0">
                          <a:solidFill>
                            <a:schemeClr val="bg1"/>
                          </a:solidFill>
                          <a:latin typeface="Andes Bold" panose="02000000000000000000" pitchFamily="2" charset="0"/>
                        </a:rPr>
                        <a:t>Term </a:t>
                      </a:r>
                    </a:p>
                  </a:txBody>
                  <a:tcPr>
                    <a:lnL w="1905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ysDot"/>
                      <a:round/>
                      <a:headEnd type="none" w="med" len="med"/>
                      <a:tailEnd type="none" w="med" len="med"/>
                    </a:lnB>
                    <a:solidFill>
                      <a:schemeClr val="bg2"/>
                    </a:solidFill>
                  </a:tcPr>
                </a:tc>
                <a:tc>
                  <a:txBody>
                    <a:bodyPr/>
                    <a:lstStyle/>
                    <a:p>
                      <a:r>
                        <a:rPr lang="en-US" sz="1600" b="1" dirty="0">
                          <a:solidFill>
                            <a:schemeClr val="bg1"/>
                          </a:solidFill>
                          <a:latin typeface="Andes Bold" panose="02000000000000000000" pitchFamily="2" charset="0"/>
                        </a:rPr>
                        <a:t>Proposed Definition(s) </a:t>
                      </a:r>
                    </a:p>
                  </a:txBody>
                  <a:tcPr>
                    <a:lnL w="28575"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ysDot"/>
                      <a:round/>
                      <a:headEnd type="none" w="med" len="med"/>
                      <a:tailEnd type="none" w="med" len="med"/>
                    </a:lnB>
                    <a:solidFill>
                      <a:schemeClr val="bg2"/>
                    </a:solidFill>
                  </a:tcPr>
                </a:tc>
                <a:extLst>
                  <a:ext uri="{0D108BD9-81ED-4DB2-BD59-A6C34878D82A}">
                    <a16:rowId xmlns:a16="http://schemas.microsoft.com/office/drawing/2014/main" val="61843876"/>
                  </a:ext>
                </a:extLst>
              </a:tr>
              <a:tr h="1066571">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Return Period</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An indication of the likelihood of an event occurring; a recurrence interval demonstrating how frequently an event is expected to occur; For example, an event or a loss with a return period of five years is statistically expected to recur every five years on average over an extended period of time (or has a 20 percent probability of occurrence).</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1794045805"/>
                  </a:ext>
                </a:extLst>
              </a:tr>
              <a:tr h="548640">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Risk Layering</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The process of separating risk into tiers to allow for more efficient financing and management of risks.</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302608012"/>
                  </a:ext>
                </a:extLst>
              </a:tr>
              <a:tr h="548640">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Risk Pool</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The aggregation of individual risks to manage the consequences of independent risks. Risk pooling is based on the law of large numbers.</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75022105"/>
                  </a:ext>
                </a:extLst>
              </a:tr>
              <a:tr h="548640">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Risk Retention</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The process whereby a party retains the financial responsibility for loss in the event of a shock</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645930464"/>
                  </a:ext>
                </a:extLst>
              </a:tr>
              <a:tr h="548640">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Risk Transfer</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The process of shifting the burden of financial loss or responsibility for risk financing to another party, through insurance, reinsurance, legislation, or other means.</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368332313"/>
                  </a:ext>
                </a:extLst>
              </a:tr>
              <a:tr h="548640">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Risk-Based Pricing</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Pricing of an insurance policy to reflect the expected financial value of the underlying risk that is transferred through the insurance contract.</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1346747566"/>
                  </a:ext>
                </a:extLst>
              </a:tr>
              <a:tr h="548640">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Sovereign Catastrophe</a:t>
                      </a:r>
                    </a:p>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Risk Pool</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A group of countries that collaborate to manage financial risk as a single group (see also risk pool)</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1326787619"/>
                  </a:ext>
                </a:extLst>
              </a:tr>
              <a:tr h="569512">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Underwriting</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The process of issuing an insurance policy, thereby accepting a liability and guaranteeing payment in case a loss occurs.</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2700" cap="flat" cmpd="sng" algn="ctr">
                      <a:solidFill>
                        <a:srgbClr val="51C3FA"/>
                      </a:solidFill>
                      <a:prstDash val="sysDot"/>
                      <a:round/>
                      <a:headEnd type="none" w="med" len="med"/>
                      <a:tailEnd type="none" w="med" len="med"/>
                    </a:lnB>
                  </a:tcPr>
                </a:tc>
                <a:extLst>
                  <a:ext uri="{0D108BD9-81ED-4DB2-BD59-A6C34878D82A}">
                    <a16:rowId xmlns:a16="http://schemas.microsoft.com/office/drawing/2014/main" val="4192365643"/>
                  </a:ext>
                </a:extLst>
              </a:tr>
              <a:tr h="717495">
                <a:tc>
                  <a:txBody>
                    <a:bodyPr/>
                    <a:lstStyle/>
                    <a:p>
                      <a:pPr marL="114300" indent="0" algn="l" defTabSz="1320759" rtl="0" eaLnBrk="1" latinLnBrk="0" hangingPunct="1">
                        <a:tabLst/>
                      </a:pPr>
                      <a:r>
                        <a:rPr lang="en-US" sz="1200" b="1" kern="1200" dirty="0">
                          <a:solidFill>
                            <a:schemeClr val="tx2"/>
                          </a:solidFill>
                          <a:latin typeface="Andes Bold" panose="02000000000000000000" pitchFamily="2" charset="0"/>
                          <a:ea typeface="+mn-ea"/>
                          <a:cs typeface="+mn-cs"/>
                        </a:rPr>
                        <a:t>Vulnerability</a:t>
                      </a:r>
                    </a:p>
                  </a:txBody>
                  <a:tcPr marL="0" marR="0" marT="0" marB="0" anchor="ctr">
                    <a:lnL w="19050" cap="flat" cmpd="sng" algn="ctr">
                      <a:noFill/>
                      <a:prstDash val="solid"/>
                      <a:round/>
                      <a:headEnd type="none" w="med" len="med"/>
                      <a:tailEnd type="none" w="med" len="med"/>
                    </a:lnL>
                    <a:lnR w="28575" cap="flat" cmpd="sng" algn="ctr">
                      <a:solidFill>
                        <a:srgbClr val="51C3FA"/>
                      </a:solidFill>
                      <a:prstDash val="solid"/>
                      <a:round/>
                      <a:headEnd type="none" w="med" len="med"/>
                      <a:tailEnd type="none" w="med" len="med"/>
                    </a:lnR>
                    <a:lnT w="12700" cap="flat" cmpd="sng" algn="ctr">
                      <a:solidFill>
                        <a:srgbClr val="51C3FA"/>
                      </a:solidFill>
                      <a:prstDash val="sysDot"/>
                      <a:round/>
                      <a:headEnd type="none" w="med" len="med"/>
                      <a:tailEnd type="none" w="med" len="med"/>
                    </a:lnT>
                    <a:lnB w="19050" cap="flat" cmpd="sng" algn="ctr">
                      <a:solidFill>
                        <a:srgbClr val="51C3FA"/>
                      </a:solidFill>
                      <a:prstDash val="solid"/>
                      <a:round/>
                      <a:headEnd type="none" w="med" len="med"/>
                      <a:tailEnd type="none" w="med" len="med"/>
                    </a:lnB>
                  </a:tcPr>
                </a:tc>
                <a:tc>
                  <a:txBody>
                    <a:bodyPr/>
                    <a:lstStyle/>
                    <a:p>
                      <a:pPr marL="114300" indent="0" algn="l" defTabSz="1320759" rtl="0" eaLnBrk="1" latinLnBrk="0" hangingPunct="1">
                        <a:tabLst/>
                      </a:pPr>
                      <a:r>
                        <a:rPr lang="en-US" sz="1100" kern="1200" dirty="0">
                          <a:solidFill>
                            <a:schemeClr val="tx1"/>
                          </a:solidFill>
                          <a:latin typeface="Andes" panose="02000000000000000000" pitchFamily="2" charset="0"/>
                          <a:ea typeface="+mn-ea"/>
                          <a:cs typeface="+mn-cs"/>
                        </a:rPr>
                        <a:t>Characteristics and circumstances of a community, system, or asset that make it susceptible to the damaging effects of a hazard.</a:t>
                      </a:r>
                    </a:p>
                  </a:txBody>
                  <a:tcPr marL="0" marR="0" marT="0" marB="0" anchor="ctr">
                    <a:lnL w="28575" cap="flat" cmpd="sng" algn="ctr">
                      <a:solidFill>
                        <a:srgbClr val="51C3FA"/>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51C3FA"/>
                      </a:solidFill>
                      <a:prstDash val="sysDot"/>
                      <a:round/>
                      <a:headEnd type="none" w="med" len="med"/>
                      <a:tailEnd type="none" w="med" len="med"/>
                    </a:lnT>
                    <a:lnB w="19050" cap="flat" cmpd="sng" algn="ctr">
                      <a:solidFill>
                        <a:srgbClr val="51C3FA"/>
                      </a:solidFill>
                      <a:prstDash val="solid"/>
                      <a:round/>
                      <a:headEnd type="none" w="med" len="med"/>
                      <a:tailEnd type="none" w="med" len="med"/>
                    </a:lnB>
                  </a:tcPr>
                </a:tc>
                <a:extLst>
                  <a:ext uri="{0D108BD9-81ED-4DB2-BD59-A6C34878D82A}">
                    <a16:rowId xmlns:a16="http://schemas.microsoft.com/office/drawing/2014/main" val="2077233204"/>
                  </a:ext>
                </a:extLst>
              </a:tr>
            </a:tbl>
          </a:graphicData>
        </a:graphic>
      </p:graphicFrame>
      <p:pic>
        <p:nvPicPr>
          <p:cNvPr id="6148" name="Picture 4" descr="Dictionary - Free education icons">
            <a:extLst>
              <a:ext uri="{FF2B5EF4-FFF2-40B4-BE49-F238E27FC236}">
                <a16:creationId xmlns:a16="http://schemas.microsoft.com/office/drawing/2014/main" id="{68FD53DF-CC86-5CB3-8FFE-C887645539E4}"/>
              </a:ext>
            </a:extLst>
          </p:cNvPr>
          <p:cNvPicPr>
            <a:picLocks noChangeAspect="1" noChangeArrowheads="1"/>
          </p:cNvPicPr>
          <p:nvPr/>
        </p:nvPicPr>
        <p:blipFill>
          <a:blip r:embed="rId7">
            <a:lum bright="70000" contrast="-70000"/>
            <a:extLst>
              <a:ext uri="{BEBA8EAE-BF5A-486C-A8C5-ECC9F3942E4B}">
                <a14:imgProps xmlns:a14="http://schemas.microsoft.com/office/drawing/2010/main">
                  <a14:imgLayer r:embed="rId8">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3201842" y="627117"/>
            <a:ext cx="432099" cy="432099"/>
          </a:xfrm>
          <a:prstGeom prst="rect">
            <a:avLst/>
          </a:prstGeom>
          <a:noFill/>
          <a:extLst>
            <a:ext uri="{909E8E84-426E-40DD-AFC4-6F175D3DCCD1}">
              <a14:hiddenFill xmlns:a14="http://schemas.microsoft.com/office/drawing/2010/main">
                <a:solidFill>
                  <a:srgbClr val="FFFFFF"/>
                </a:solidFill>
              </a14:hiddenFill>
            </a:ext>
          </a:extLst>
        </p:spPr>
      </p:pic>
      <p:cxnSp>
        <p:nvCxnSpPr>
          <p:cNvPr id="3" name="Straight Connector 2">
            <a:extLst>
              <a:ext uri="{FF2B5EF4-FFF2-40B4-BE49-F238E27FC236}">
                <a16:creationId xmlns:a16="http://schemas.microsoft.com/office/drawing/2014/main" id="{A05F3561-1D86-A253-7FF8-5E65EB8673DB}"/>
              </a:ext>
            </a:extLst>
          </p:cNvPr>
          <p:cNvCxnSpPr/>
          <p:nvPr/>
        </p:nvCxnSpPr>
        <p:spPr>
          <a:xfrm>
            <a:off x="5266481" y="1817225"/>
            <a:ext cx="3576577" cy="0"/>
          </a:xfrm>
          <a:prstGeom prst="line">
            <a:avLst/>
          </a:prstGeom>
          <a:ln w="9525">
            <a:solidFill>
              <a:srgbClr val="004842"/>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000171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a:themeElements>
    <a:clrScheme name="Global Shield">
      <a:dk1>
        <a:srgbClr val="000000"/>
      </a:dk1>
      <a:lt1>
        <a:sysClr val="window" lastClr="FFFFFF"/>
      </a:lt1>
      <a:dk2>
        <a:srgbClr val="00616F"/>
      </a:dk2>
      <a:lt2>
        <a:srgbClr val="00869A"/>
      </a:lt2>
      <a:accent1>
        <a:srgbClr val="FFC819"/>
      </a:accent1>
      <a:accent2>
        <a:srgbClr val="63A543"/>
      </a:accent2>
      <a:accent3>
        <a:srgbClr val="0C7E73"/>
      </a:accent3>
      <a:accent4>
        <a:srgbClr val="BD3937"/>
      </a:accent4>
      <a:accent5>
        <a:srgbClr val="7ABFD3"/>
      </a:accent5>
      <a:accent6>
        <a:srgbClr val="3C6CB3"/>
      </a:accent6>
      <a:hlink>
        <a:srgbClr val="0070C0"/>
      </a:hlink>
      <a:folHlink>
        <a:srgbClr val="B8BDBC"/>
      </a:folHlink>
    </a:clrScheme>
    <a:fontScheme name="Custom 4">
      <a:majorFont>
        <a:latin typeface="Ubuntu"/>
        <a:ea typeface=""/>
        <a:cs typeface=""/>
      </a:majorFont>
      <a:minorFont>
        <a:latin typeface="Ubuntu"/>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3"/>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rgbClr val="004842"/>
          </a:solidFill>
          <a:tailEnd type="none"/>
        </a:ln>
      </a:spPr>
      <a:bodyPr/>
      <a:lstStyle/>
      <a:style>
        <a:lnRef idx="1">
          <a:schemeClr val="accent1"/>
        </a:lnRef>
        <a:fillRef idx="0">
          <a:schemeClr val="accent1"/>
        </a:fillRef>
        <a:effectRef idx="0">
          <a:schemeClr val="accent1"/>
        </a:effectRef>
        <a:fontRef idx="minor">
          <a:schemeClr val="tx1"/>
        </a:fontRef>
      </a:style>
    </a:lnDef>
    <a:txDef>
      <a:spPr/>
      <a:bodyPr vert="horz" lIns="91440" tIns="45720" rIns="91440" bIns="45720" rtlCol="0">
        <a:noAutofit/>
      </a:bodyPr>
      <a:lstStyle>
        <a:defPPr algn="l">
          <a:spcBef>
            <a:spcPts val="600"/>
          </a:spcBef>
          <a:defRPr sz="1400" dirty="0" smtClean="0"/>
        </a:defPPr>
      </a:lstStyle>
    </a:txDef>
  </a:objectDefaults>
  <a:extraClrSchemeLst/>
  <a:extLst>
    <a:ext uri="{05A4C25C-085E-4340-85A3-A5531E510DB2}">
      <thm15:themeFamily xmlns:thm15="http://schemas.microsoft.com/office/thememl/2012/main" name="PPT_GS_template.pptx" id="{70499138-A2D3-4C5F-BB6E-8816B8D02716}" vid="{154B6324-88AA-4E9D-9315-79EE3CA1E684}"/>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563AFDCD22A33B4CBF8EE9D856E9A367" ma:contentTypeVersion="16" ma:contentTypeDescription="Ein neues Dokument erstellen." ma:contentTypeScope="" ma:versionID="e79df4d1d91a34d2cf531ca1d21a4b4e">
  <xsd:schema xmlns:xsd="http://www.w3.org/2001/XMLSchema" xmlns:xs="http://www.w3.org/2001/XMLSchema" xmlns:p="http://schemas.microsoft.com/office/2006/metadata/properties" xmlns:ns2="b2c5a9f8-76e2-4aa7-9f96-c1bd3b537a2e" xmlns:ns3="ec559083-22fa-459f-bae6-e7643a1bc529" targetNamespace="http://schemas.microsoft.com/office/2006/metadata/properties" ma:root="true" ma:fieldsID="1ee0ecd23eaf31a39d435198a5af163b" ns2:_="" ns3:_="">
    <xsd:import namespace="b2c5a9f8-76e2-4aa7-9f96-c1bd3b537a2e"/>
    <xsd:import namespace="ec559083-22fa-459f-bae6-e7643a1bc52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c5a9f8-76e2-4aa7-9f96-c1bd3b537a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ierungen" ma:readOnly="false" ma:fieldId="{5cf76f15-5ced-4ddc-b409-7134ff3c332f}" ma:taxonomyMulti="true" ma:sspId="0aed264e-563a-469a-8ebe-271e849ec10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c559083-22fa-459f-bae6-e7643a1bc529" elementFormDefault="qualified">
    <xsd:import namespace="http://schemas.microsoft.com/office/2006/documentManagement/types"/>
    <xsd:import namespace="http://schemas.microsoft.com/office/infopath/2007/PartnerControls"/>
    <xsd:element name="SharedWithUsers" ma:index="16"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Freigegeben für - Details" ma:internalName="SharedWithDetails" ma:readOnly="true">
      <xsd:simpleType>
        <xsd:restriction base="dms:Note">
          <xsd:maxLength value="255"/>
        </xsd:restriction>
      </xsd:simpleType>
    </xsd:element>
    <xsd:element name="TaxCatchAll" ma:index="23" nillable="true" ma:displayName="Taxonomy Catch All Column" ma:description="" ma:hidden="true" ma:list="{72d06c97-cf23-4aa7-96c3-eb7967b5d76f}" ma:internalName="TaxCatchAll" ma:showField="CatchAllData" ma:web="ec559083-22fa-459f-bae6-e7643a1bc5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2c5a9f8-76e2-4aa7-9f96-c1bd3b537a2e">
      <Terms xmlns="http://schemas.microsoft.com/office/infopath/2007/PartnerControls"/>
    </lcf76f155ced4ddcb4097134ff3c332f>
    <TaxCatchAll xmlns="ec559083-22fa-459f-bae6-e7643a1bc52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97B100-E968-47FB-BF77-145C19AC71F8}">
  <ds:schemaRefs>
    <ds:schemaRef ds:uri="b2c5a9f8-76e2-4aa7-9f96-c1bd3b537a2e"/>
    <ds:schemaRef ds:uri="ec559083-22fa-459f-bae6-e7643a1bc52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DE24822-C158-4655-9A9B-88F60E4B2043}">
  <ds:schemaRefs>
    <ds:schemaRef ds:uri="b2c5a9f8-76e2-4aa7-9f96-c1bd3b537a2e"/>
    <ds:schemaRef ds:uri="ec559083-22fa-459f-bae6-e7643a1bc52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A7F161F-1A36-4213-BA85-6EA036C33FA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PPT_GS_template</Template>
  <TotalTime>1336</TotalTime>
  <Words>2238</Words>
  <Application>Microsoft Macintosh PowerPoint</Application>
  <PresentationFormat>A4 Paper (210x297 mm)</PresentationFormat>
  <Paragraphs>142</Paragraphs>
  <Slides>6</Slides>
  <Notes>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7" baseType="lpstr">
      <vt:lpstr>Andes</vt:lpstr>
      <vt:lpstr>Andes Bold</vt:lpstr>
      <vt:lpstr>Arial</vt:lpstr>
      <vt:lpstr>Calibri</vt:lpstr>
      <vt:lpstr>Roboto</vt:lpstr>
      <vt:lpstr>System Font Regular</vt:lpstr>
      <vt:lpstr>Ubuntu</vt:lpstr>
      <vt:lpstr>Ubuntu Light</vt:lpstr>
      <vt:lpstr>Ubuntu Medium</vt:lpstr>
      <vt:lpstr>Office</vt:lpstr>
      <vt:lpstr>think-cell Slide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 title</dc:title>
  <dc:creator>Sumati Rajput</dc:creator>
  <cp:lastModifiedBy>Arash Razaghian</cp:lastModifiedBy>
  <cp:revision>56</cp:revision>
  <dcterms:created xsi:type="dcterms:W3CDTF">2023-06-02T01:05:24Z</dcterms:created>
  <dcterms:modified xsi:type="dcterms:W3CDTF">2024-06-03T16:33:44Z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0x010100563AFDCD22A33B4CBF8EE9D856E9A367</vt:lpwstr>
  </property>
  <property fmtid="{D5CDD505-2E9C-101B-9397-08002B2CF9AE}" pid="3" name="MediaServiceImageTags">
    <vt:lpwstr/>
  </property>
</Properties>
</file>